
<file path=[Content_Types].xml><?xml version="1.0" encoding="utf-8"?>
<Types xmlns="http://schemas.openxmlformats.org/package/2006/content-types">
  <Default Extension="png" ContentType="image/png"/>
  <Default Extension="bin" ContentType="application/vnd.ms-office.activeX"/>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ctiveX/activeX1.xml" ContentType="application/vnd.ms-office.activeX+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38"/>
  </p:notesMasterIdLst>
  <p:handoutMasterIdLst>
    <p:handoutMasterId r:id="rId39"/>
  </p:handoutMasterIdLst>
  <p:sldIdLst>
    <p:sldId id="310" r:id="rId2"/>
    <p:sldId id="345" r:id="rId3"/>
    <p:sldId id="256" r:id="rId4"/>
    <p:sldId id="278" r:id="rId5"/>
    <p:sldId id="331" r:id="rId6"/>
    <p:sldId id="339" r:id="rId7"/>
    <p:sldId id="343" r:id="rId8"/>
    <p:sldId id="344" r:id="rId9"/>
    <p:sldId id="333" r:id="rId10"/>
    <p:sldId id="340" r:id="rId11"/>
    <p:sldId id="334" r:id="rId12"/>
    <p:sldId id="336" r:id="rId13"/>
    <p:sldId id="337" r:id="rId14"/>
    <p:sldId id="275" r:id="rId15"/>
    <p:sldId id="329" r:id="rId16"/>
    <p:sldId id="287" r:id="rId17"/>
    <p:sldId id="341" r:id="rId18"/>
    <p:sldId id="292" r:id="rId19"/>
    <p:sldId id="346" r:id="rId20"/>
    <p:sldId id="279" r:id="rId21"/>
    <p:sldId id="266" r:id="rId22"/>
    <p:sldId id="285" r:id="rId23"/>
    <p:sldId id="286" r:id="rId24"/>
    <p:sldId id="276" r:id="rId25"/>
    <p:sldId id="277" r:id="rId26"/>
    <p:sldId id="267" r:id="rId27"/>
    <p:sldId id="312" r:id="rId28"/>
    <p:sldId id="264" r:id="rId29"/>
    <p:sldId id="261" r:id="rId30"/>
    <p:sldId id="262" r:id="rId31"/>
    <p:sldId id="274" r:id="rId32"/>
    <p:sldId id="314" r:id="rId33"/>
    <p:sldId id="315" r:id="rId34"/>
    <p:sldId id="316" r:id="rId35"/>
    <p:sldId id="326" r:id="rId36"/>
    <p:sldId id="327" r:id="rId3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184" autoAdjust="0"/>
    <p:restoredTop sz="94737" autoAdjust="0"/>
  </p:normalViewPr>
  <p:slideViewPr>
    <p:cSldViewPr>
      <p:cViewPr varScale="1">
        <p:scale>
          <a:sx n="67" d="100"/>
          <a:sy n="67" d="100"/>
        </p:scale>
        <p:origin x="1086" y="5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iagrams/colors1.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D45BF3-3205-457E-A857-566E4FD88FEC}" type="doc">
      <dgm:prSet loTypeId="urn:microsoft.com/office/officeart/2005/8/layout/orgChart1" loCatId="hierarchy" qsTypeId="urn:microsoft.com/office/officeart/2005/8/quickstyle/simple1#6" qsCatId="simple" csTypeId="urn:microsoft.com/office/officeart/2005/8/colors/accent1_2#6" csCatId="accent1" phldr="1"/>
      <dgm:spPr/>
    </dgm:pt>
    <dgm:pt modelId="{3088047C-C652-40A7-9B86-B5056F0975A9}">
      <dgm:prSet/>
      <dgm:spPr>
        <a:solidFill>
          <a:schemeClr val="accent6">
            <a:lumMod val="60000"/>
            <a:lumOff val="4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charset="0"/>
            </a:rPr>
            <a:t>Opioids</a:t>
          </a:r>
          <a:endParaRPr kumimoji="0" lang="en-US" b="0" i="0" u="none" strike="noStrike" cap="none" normalizeH="0" baseline="0" dirty="0" smtClean="0">
            <a:ln>
              <a:noFill/>
            </a:ln>
            <a:solidFill>
              <a:schemeClr val="tx1"/>
            </a:solidFill>
            <a:effectLst/>
            <a:latin typeface="Arial" charset="0"/>
          </a:endParaRPr>
        </a:p>
      </dgm:t>
    </dgm:pt>
    <dgm:pt modelId="{A89783EC-55E3-4CF9-8182-62CCE222A34C}" type="parTrans" cxnId="{06290CCE-BF9A-452A-8850-F5B8FBB79CEA}">
      <dgm:prSet/>
      <dgm:spPr/>
      <dgm:t>
        <a:bodyPr/>
        <a:lstStyle/>
        <a:p>
          <a:endParaRPr lang="en-US"/>
        </a:p>
      </dgm:t>
    </dgm:pt>
    <dgm:pt modelId="{DD362C44-16DF-4AF6-9433-955812BCDAEC}" type="sibTrans" cxnId="{06290CCE-BF9A-452A-8850-F5B8FBB79CEA}">
      <dgm:prSet/>
      <dgm:spPr/>
      <dgm:t>
        <a:bodyPr/>
        <a:lstStyle/>
        <a:p>
          <a:endParaRPr lang="en-US"/>
        </a:p>
      </dgm:t>
    </dgm:pt>
    <dgm:pt modelId="{D9EA384B-1382-404C-AC83-56BAC4BC011B}">
      <dgm:prSet/>
      <dgm:spPr>
        <a:solidFill>
          <a:schemeClr val="accent6">
            <a:lumMod val="60000"/>
            <a:lumOff val="4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charset="0"/>
            </a:rPr>
            <a:t>Natural </a:t>
          </a:r>
          <a:r>
            <a:rPr kumimoji="0" lang="en-US" b="0" i="0" u="none" strike="noStrike" cap="none" normalizeH="0" baseline="0" dirty="0" err="1" smtClean="0">
              <a:ln>
                <a:noFill/>
              </a:ln>
              <a:solidFill>
                <a:schemeClr val="tx1"/>
              </a:solidFill>
              <a:effectLst/>
              <a:latin typeface="Arial" charset="0"/>
            </a:rPr>
            <a:t>Opioids</a:t>
          </a:r>
          <a:endParaRPr kumimoji="0" lang="en-US" b="0" i="0" u="none" strike="noStrike" cap="none" normalizeH="0" baseline="0" dirty="0" smtClean="0">
            <a:ln>
              <a:noFill/>
            </a:ln>
            <a:solidFill>
              <a:schemeClr val="tx1"/>
            </a:solidFill>
            <a:effectLst/>
            <a:latin typeface="Arial" charset="0"/>
          </a:endParaRPr>
        </a:p>
      </dgm:t>
    </dgm:pt>
    <dgm:pt modelId="{768C3289-B415-4CEC-87B5-A4762F5546EE}" type="parTrans" cxnId="{F3D3DD22-AE4C-4EB4-9341-23349BAB790A}">
      <dgm:prSet/>
      <dgm:spPr/>
      <dgm:t>
        <a:bodyPr/>
        <a:lstStyle/>
        <a:p>
          <a:endParaRPr lang="en-US"/>
        </a:p>
      </dgm:t>
    </dgm:pt>
    <dgm:pt modelId="{2111A2A1-5560-4A00-BCE8-3C16D250C971}" type="sibTrans" cxnId="{F3D3DD22-AE4C-4EB4-9341-23349BAB790A}">
      <dgm:prSet/>
      <dgm:spPr/>
      <dgm:t>
        <a:bodyPr/>
        <a:lstStyle/>
        <a:p>
          <a:endParaRPr lang="en-US"/>
        </a:p>
      </dgm:t>
    </dgm:pt>
    <dgm:pt modelId="{2BA445EF-63EB-4444-81DF-CC529ACC9053}">
      <dgm:prSet/>
      <dgm:spPr>
        <a:solidFill>
          <a:schemeClr val="accent6">
            <a:lumMod val="60000"/>
            <a:lumOff val="4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charset="0"/>
            </a:rPr>
            <a:t>opium</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charset="0"/>
            </a:rPr>
            <a:t>morphine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charset="0"/>
            </a:rPr>
            <a:t>codeine</a:t>
          </a:r>
          <a:endParaRPr kumimoji="0" lang="en-US" b="0" i="0" u="none" strike="noStrike" cap="none" normalizeH="0" baseline="0" dirty="0" smtClean="0">
            <a:ln>
              <a:noFill/>
            </a:ln>
            <a:solidFill>
              <a:schemeClr val="tx1"/>
            </a:solidFill>
            <a:effectLst/>
            <a:latin typeface="Arial" charset="0"/>
          </a:endParaRPr>
        </a:p>
      </dgm:t>
    </dgm:pt>
    <dgm:pt modelId="{17AB5792-660B-4383-9687-8B8E52C50FD5}" type="parTrans" cxnId="{434081E4-23A8-4D06-B9A2-3D69A8E623A1}">
      <dgm:prSet/>
      <dgm:spPr/>
      <dgm:t>
        <a:bodyPr/>
        <a:lstStyle/>
        <a:p>
          <a:endParaRPr lang="en-US"/>
        </a:p>
      </dgm:t>
    </dgm:pt>
    <dgm:pt modelId="{F7996EF1-297F-49C6-88A9-DDB4CF3E6B05}" type="sibTrans" cxnId="{434081E4-23A8-4D06-B9A2-3D69A8E623A1}">
      <dgm:prSet/>
      <dgm:spPr/>
      <dgm:t>
        <a:bodyPr/>
        <a:lstStyle/>
        <a:p>
          <a:endParaRPr lang="en-US"/>
        </a:p>
      </dgm:t>
    </dgm:pt>
    <dgm:pt modelId="{10B81C43-E651-425A-9004-961C011269B9}">
      <dgm:prSet/>
      <dgm:spPr>
        <a:solidFill>
          <a:schemeClr val="accent6">
            <a:lumMod val="60000"/>
            <a:lumOff val="4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charset="0"/>
            </a:rPr>
            <a:t>Semi-Synthetic </a:t>
          </a:r>
          <a:r>
            <a:rPr kumimoji="0" lang="en-US" b="0" i="0" u="none" strike="noStrike" cap="none" normalizeH="0" baseline="0" dirty="0" err="1" smtClean="0">
              <a:ln>
                <a:noFill/>
              </a:ln>
              <a:solidFill>
                <a:schemeClr val="tx1"/>
              </a:solidFill>
              <a:effectLst/>
              <a:latin typeface="Arial" charset="0"/>
            </a:rPr>
            <a:t>Opioids</a:t>
          </a:r>
          <a:endParaRPr kumimoji="0" lang="en-US" b="0" i="0" u="none" strike="noStrike" cap="none" normalizeH="0" baseline="0" dirty="0" smtClean="0">
            <a:ln>
              <a:noFill/>
            </a:ln>
            <a:solidFill>
              <a:schemeClr val="tx1"/>
            </a:solidFill>
            <a:effectLst/>
            <a:latin typeface="Arial" charset="0"/>
          </a:endParaRPr>
        </a:p>
      </dgm:t>
    </dgm:pt>
    <dgm:pt modelId="{AB4FB53F-8B0E-4BC5-879D-F0888CDA4FC5}" type="parTrans" cxnId="{951ED3DF-5B07-443A-86AA-5E70BB9C062B}">
      <dgm:prSet/>
      <dgm:spPr/>
      <dgm:t>
        <a:bodyPr/>
        <a:lstStyle/>
        <a:p>
          <a:endParaRPr lang="en-US"/>
        </a:p>
      </dgm:t>
    </dgm:pt>
    <dgm:pt modelId="{10F5D06A-A852-4F86-8BA4-C03B0492D780}" type="sibTrans" cxnId="{951ED3DF-5B07-443A-86AA-5E70BB9C062B}">
      <dgm:prSet/>
      <dgm:spPr/>
      <dgm:t>
        <a:bodyPr/>
        <a:lstStyle/>
        <a:p>
          <a:endParaRPr lang="en-US"/>
        </a:p>
      </dgm:t>
    </dgm:pt>
    <dgm:pt modelId="{39688E23-E713-460A-A36A-AC9E5BBB0530}">
      <dgm:prSet/>
      <dgm:spPr>
        <a:solidFill>
          <a:schemeClr val="accent6">
            <a:lumMod val="60000"/>
            <a:lumOff val="4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charset="0"/>
            </a:rPr>
            <a:t>heroin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charset="0"/>
            </a:rPr>
            <a:t>hydromorphone</a:t>
          </a:r>
          <a:r>
            <a:rPr kumimoji="0" lang="en-US" b="0" i="0" u="none" strike="noStrike" cap="none" normalizeH="0" baseline="0" dirty="0" smtClean="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charset="0"/>
            </a:rPr>
            <a:t>hydrocodone</a:t>
          </a:r>
          <a:endParaRPr kumimoji="0" lang="en-US" b="0"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charset="0"/>
            </a:rPr>
            <a:t>oxycodone</a:t>
          </a:r>
          <a:endParaRPr kumimoji="0" lang="en-US" b="0" i="0" u="none" strike="noStrike" cap="none" normalizeH="0" baseline="0" dirty="0" smtClean="0">
            <a:ln>
              <a:noFill/>
            </a:ln>
            <a:solidFill>
              <a:schemeClr val="tx1"/>
            </a:solidFill>
            <a:effectLst/>
            <a:latin typeface="Arial" charset="0"/>
          </a:endParaRPr>
        </a:p>
      </dgm:t>
    </dgm:pt>
    <dgm:pt modelId="{ECDB6A39-A60D-461A-A38B-905680455385}" type="parTrans" cxnId="{3CE8FAB1-5F6C-4E74-BFC4-B41BD1CED72E}">
      <dgm:prSet/>
      <dgm:spPr/>
      <dgm:t>
        <a:bodyPr/>
        <a:lstStyle/>
        <a:p>
          <a:endParaRPr lang="en-US"/>
        </a:p>
      </dgm:t>
    </dgm:pt>
    <dgm:pt modelId="{CDE11B0D-94BA-4FF2-816C-279410AC3F9D}" type="sibTrans" cxnId="{3CE8FAB1-5F6C-4E74-BFC4-B41BD1CED72E}">
      <dgm:prSet/>
      <dgm:spPr/>
      <dgm:t>
        <a:bodyPr/>
        <a:lstStyle/>
        <a:p>
          <a:endParaRPr lang="en-US"/>
        </a:p>
      </dgm:t>
    </dgm:pt>
    <dgm:pt modelId="{2CA0789A-F774-4A43-8FC1-BC751DA476BE}">
      <dgm:prSet/>
      <dgm:spPr>
        <a:solidFill>
          <a:schemeClr val="accent6">
            <a:lumMod val="60000"/>
            <a:lumOff val="4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charset="0"/>
            </a:rPr>
            <a:t>Fully Synthetic </a:t>
          </a:r>
          <a:r>
            <a:rPr kumimoji="0" lang="en-US" b="0" i="0" u="none" strike="noStrike" cap="none" normalizeH="0" baseline="0" dirty="0" err="1" smtClean="0">
              <a:ln>
                <a:noFill/>
              </a:ln>
              <a:solidFill>
                <a:schemeClr val="tx1"/>
              </a:solidFill>
              <a:effectLst/>
              <a:latin typeface="Arial" charset="0"/>
            </a:rPr>
            <a:t>Opioids</a:t>
          </a:r>
          <a:endParaRPr kumimoji="0" lang="en-US" b="0" i="0" u="none" strike="noStrike" cap="none" normalizeH="0" baseline="0" dirty="0" smtClean="0">
            <a:ln>
              <a:noFill/>
            </a:ln>
            <a:solidFill>
              <a:schemeClr val="tx1"/>
            </a:solidFill>
            <a:effectLst/>
            <a:latin typeface="Arial" charset="0"/>
          </a:endParaRPr>
        </a:p>
      </dgm:t>
    </dgm:pt>
    <dgm:pt modelId="{35C6B5B1-987C-4AC7-B486-9E2AD085409D}" type="parTrans" cxnId="{8FD55879-E043-4B56-AC9F-7E3F4626C85C}">
      <dgm:prSet/>
      <dgm:spPr/>
      <dgm:t>
        <a:bodyPr/>
        <a:lstStyle/>
        <a:p>
          <a:endParaRPr lang="en-US"/>
        </a:p>
      </dgm:t>
    </dgm:pt>
    <dgm:pt modelId="{967CBB28-F7C0-4ADA-B8F1-2031751719F3}" type="sibTrans" cxnId="{8FD55879-E043-4B56-AC9F-7E3F4626C85C}">
      <dgm:prSet/>
      <dgm:spPr/>
      <dgm:t>
        <a:bodyPr/>
        <a:lstStyle/>
        <a:p>
          <a:endParaRPr lang="en-US"/>
        </a:p>
      </dgm:t>
    </dgm:pt>
    <dgm:pt modelId="{1BEF863D-4C72-4FD3-B086-38E67C9A542F}">
      <dgm:prSet/>
      <dgm:spPr>
        <a:solidFill>
          <a:schemeClr val="accent6">
            <a:lumMod val="60000"/>
            <a:lumOff val="4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charset="0"/>
            </a:rPr>
            <a:t>fentanyl</a:t>
          </a:r>
          <a:endParaRPr kumimoji="0" lang="en-US" b="0"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charset="0"/>
            </a:rPr>
            <a:t>methadone</a:t>
          </a:r>
        </a:p>
      </dgm:t>
    </dgm:pt>
    <dgm:pt modelId="{7A0D297F-B866-4381-91AE-7281FCA887C5}" type="parTrans" cxnId="{16EBD50C-5DFC-4DED-98DE-B5F977F58171}">
      <dgm:prSet/>
      <dgm:spPr/>
      <dgm:t>
        <a:bodyPr/>
        <a:lstStyle/>
        <a:p>
          <a:endParaRPr lang="en-US"/>
        </a:p>
      </dgm:t>
    </dgm:pt>
    <dgm:pt modelId="{D88A4320-6EF7-456C-814C-65DCB88A894E}" type="sibTrans" cxnId="{16EBD50C-5DFC-4DED-98DE-B5F977F58171}">
      <dgm:prSet/>
      <dgm:spPr/>
      <dgm:t>
        <a:bodyPr/>
        <a:lstStyle/>
        <a:p>
          <a:endParaRPr lang="en-US"/>
        </a:p>
      </dgm:t>
    </dgm:pt>
    <dgm:pt modelId="{5D659989-D04D-4DE2-B402-221DC7A37D0B}" type="pres">
      <dgm:prSet presAssocID="{C7D45BF3-3205-457E-A857-566E4FD88FEC}" presName="hierChild1" presStyleCnt="0">
        <dgm:presLayoutVars>
          <dgm:orgChart val="1"/>
          <dgm:chPref val="1"/>
          <dgm:dir/>
          <dgm:animOne val="branch"/>
          <dgm:animLvl val="lvl"/>
          <dgm:resizeHandles/>
        </dgm:presLayoutVars>
      </dgm:prSet>
      <dgm:spPr/>
    </dgm:pt>
    <dgm:pt modelId="{D3C43C93-8A17-47BF-9E3E-8E5A35C99BB2}" type="pres">
      <dgm:prSet presAssocID="{3088047C-C652-40A7-9B86-B5056F0975A9}" presName="hierRoot1" presStyleCnt="0">
        <dgm:presLayoutVars>
          <dgm:hierBranch/>
        </dgm:presLayoutVars>
      </dgm:prSet>
      <dgm:spPr/>
    </dgm:pt>
    <dgm:pt modelId="{59895587-B573-4615-80E4-56A4A1318E7F}" type="pres">
      <dgm:prSet presAssocID="{3088047C-C652-40A7-9B86-B5056F0975A9}" presName="rootComposite1" presStyleCnt="0"/>
      <dgm:spPr/>
    </dgm:pt>
    <dgm:pt modelId="{B75CE3BA-2A6D-4D4B-AF65-77CBD1EB2E0E}" type="pres">
      <dgm:prSet presAssocID="{3088047C-C652-40A7-9B86-B5056F0975A9}" presName="rootText1" presStyleLbl="node0" presStyleIdx="0" presStyleCnt="1">
        <dgm:presLayoutVars>
          <dgm:chPref val="3"/>
        </dgm:presLayoutVars>
      </dgm:prSet>
      <dgm:spPr/>
      <dgm:t>
        <a:bodyPr/>
        <a:lstStyle/>
        <a:p>
          <a:endParaRPr lang="en-US"/>
        </a:p>
      </dgm:t>
    </dgm:pt>
    <dgm:pt modelId="{C88407F3-E561-4C16-95DE-51883D18F600}" type="pres">
      <dgm:prSet presAssocID="{3088047C-C652-40A7-9B86-B5056F0975A9}" presName="rootConnector1" presStyleLbl="node1" presStyleIdx="0" presStyleCnt="0"/>
      <dgm:spPr/>
      <dgm:t>
        <a:bodyPr/>
        <a:lstStyle/>
        <a:p>
          <a:endParaRPr lang="en-US"/>
        </a:p>
      </dgm:t>
    </dgm:pt>
    <dgm:pt modelId="{FB685B43-E528-4995-9EC2-3962AE7F6E2C}" type="pres">
      <dgm:prSet presAssocID="{3088047C-C652-40A7-9B86-B5056F0975A9}" presName="hierChild2" presStyleCnt="0"/>
      <dgm:spPr/>
    </dgm:pt>
    <dgm:pt modelId="{D6510C29-300C-4383-96F6-F28239ADC8DF}" type="pres">
      <dgm:prSet presAssocID="{768C3289-B415-4CEC-87B5-A4762F5546EE}" presName="Name35" presStyleLbl="parChTrans1D2" presStyleIdx="0" presStyleCnt="3"/>
      <dgm:spPr/>
      <dgm:t>
        <a:bodyPr/>
        <a:lstStyle/>
        <a:p>
          <a:endParaRPr lang="en-US"/>
        </a:p>
      </dgm:t>
    </dgm:pt>
    <dgm:pt modelId="{09021311-3669-4D20-84A3-E9B6340AA016}" type="pres">
      <dgm:prSet presAssocID="{D9EA384B-1382-404C-AC83-56BAC4BC011B}" presName="hierRoot2" presStyleCnt="0">
        <dgm:presLayoutVars>
          <dgm:hierBranch/>
        </dgm:presLayoutVars>
      </dgm:prSet>
      <dgm:spPr/>
    </dgm:pt>
    <dgm:pt modelId="{142C7593-259C-4844-8C01-05370007859A}" type="pres">
      <dgm:prSet presAssocID="{D9EA384B-1382-404C-AC83-56BAC4BC011B}" presName="rootComposite" presStyleCnt="0"/>
      <dgm:spPr/>
    </dgm:pt>
    <dgm:pt modelId="{839FFB6E-DA58-446E-8F18-192CFF8DB893}" type="pres">
      <dgm:prSet presAssocID="{D9EA384B-1382-404C-AC83-56BAC4BC011B}" presName="rootText" presStyleLbl="node2" presStyleIdx="0" presStyleCnt="3">
        <dgm:presLayoutVars>
          <dgm:chPref val="3"/>
        </dgm:presLayoutVars>
      </dgm:prSet>
      <dgm:spPr/>
      <dgm:t>
        <a:bodyPr/>
        <a:lstStyle/>
        <a:p>
          <a:endParaRPr lang="en-US"/>
        </a:p>
      </dgm:t>
    </dgm:pt>
    <dgm:pt modelId="{BBFC98EC-5F6A-4457-A197-5EB9D41DF4FA}" type="pres">
      <dgm:prSet presAssocID="{D9EA384B-1382-404C-AC83-56BAC4BC011B}" presName="rootConnector" presStyleLbl="node2" presStyleIdx="0" presStyleCnt="3"/>
      <dgm:spPr/>
      <dgm:t>
        <a:bodyPr/>
        <a:lstStyle/>
        <a:p>
          <a:endParaRPr lang="en-US"/>
        </a:p>
      </dgm:t>
    </dgm:pt>
    <dgm:pt modelId="{C24F5161-F9FE-4BDE-B604-775F50A1AFEB}" type="pres">
      <dgm:prSet presAssocID="{D9EA384B-1382-404C-AC83-56BAC4BC011B}" presName="hierChild4" presStyleCnt="0"/>
      <dgm:spPr/>
    </dgm:pt>
    <dgm:pt modelId="{79D7F06A-3070-46B5-86FB-55A51E9CD576}" type="pres">
      <dgm:prSet presAssocID="{17AB5792-660B-4383-9687-8B8E52C50FD5}" presName="Name35" presStyleLbl="parChTrans1D3" presStyleIdx="0" presStyleCnt="3"/>
      <dgm:spPr/>
      <dgm:t>
        <a:bodyPr/>
        <a:lstStyle/>
        <a:p>
          <a:endParaRPr lang="en-US"/>
        </a:p>
      </dgm:t>
    </dgm:pt>
    <dgm:pt modelId="{B818AE73-3ED9-43A3-9A07-4E537D76B1DD}" type="pres">
      <dgm:prSet presAssocID="{2BA445EF-63EB-4444-81DF-CC529ACC9053}" presName="hierRoot2" presStyleCnt="0">
        <dgm:presLayoutVars>
          <dgm:hierBranch val="r"/>
        </dgm:presLayoutVars>
      </dgm:prSet>
      <dgm:spPr/>
    </dgm:pt>
    <dgm:pt modelId="{CD9113DB-4EB0-4037-9E9D-E31FAAB925EA}" type="pres">
      <dgm:prSet presAssocID="{2BA445EF-63EB-4444-81DF-CC529ACC9053}" presName="rootComposite" presStyleCnt="0"/>
      <dgm:spPr/>
    </dgm:pt>
    <dgm:pt modelId="{66820C81-C0F8-4904-A029-6DEF10BE07E7}" type="pres">
      <dgm:prSet presAssocID="{2BA445EF-63EB-4444-81DF-CC529ACC9053}" presName="rootText" presStyleLbl="node3" presStyleIdx="0" presStyleCnt="3">
        <dgm:presLayoutVars>
          <dgm:chPref val="3"/>
        </dgm:presLayoutVars>
      </dgm:prSet>
      <dgm:spPr/>
      <dgm:t>
        <a:bodyPr/>
        <a:lstStyle/>
        <a:p>
          <a:endParaRPr lang="en-US"/>
        </a:p>
      </dgm:t>
    </dgm:pt>
    <dgm:pt modelId="{4CD346FD-8912-4BEE-8FFB-11EF4853091A}" type="pres">
      <dgm:prSet presAssocID="{2BA445EF-63EB-4444-81DF-CC529ACC9053}" presName="rootConnector" presStyleLbl="node3" presStyleIdx="0" presStyleCnt="3"/>
      <dgm:spPr/>
      <dgm:t>
        <a:bodyPr/>
        <a:lstStyle/>
        <a:p>
          <a:endParaRPr lang="en-US"/>
        </a:p>
      </dgm:t>
    </dgm:pt>
    <dgm:pt modelId="{24A45EA3-5A1F-48D2-B523-21EFFF611062}" type="pres">
      <dgm:prSet presAssocID="{2BA445EF-63EB-4444-81DF-CC529ACC9053}" presName="hierChild4" presStyleCnt="0"/>
      <dgm:spPr/>
    </dgm:pt>
    <dgm:pt modelId="{BFCE13B9-5C68-49C4-B3F3-460D74386D37}" type="pres">
      <dgm:prSet presAssocID="{2BA445EF-63EB-4444-81DF-CC529ACC9053}" presName="hierChild5" presStyleCnt="0"/>
      <dgm:spPr/>
    </dgm:pt>
    <dgm:pt modelId="{9FF7CFD0-6185-4430-BB2D-C5AFCE817199}" type="pres">
      <dgm:prSet presAssocID="{D9EA384B-1382-404C-AC83-56BAC4BC011B}" presName="hierChild5" presStyleCnt="0"/>
      <dgm:spPr/>
    </dgm:pt>
    <dgm:pt modelId="{4E574C51-1449-4AAE-907A-317A7BA5F70D}" type="pres">
      <dgm:prSet presAssocID="{AB4FB53F-8B0E-4BC5-879D-F0888CDA4FC5}" presName="Name35" presStyleLbl="parChTrans1D2" presStyleIdx="1" presStyleCnt="3"/>
      <dgm:spPr/>
      <dgm:t>
        <a:bodyPr/>
        <a:lstStyle/>
        <a:p>
          <a:endParaRPr lang="en-US"/>
        </a:p>
      </dgm:t>
    </dgm:pt>
    <dgm:pt modelId="{DD590CA7-1ABD-4149-84A8-3126A8257E58}" type="pres">
      <dgm:prSet presAssocID="{10B81C43-E651-425A-9004-961C011269B9}" presName="hierRoot2" presStyleCnt="0">
        <dgm:presLayoutVars>
          <dgm:hierBranch/>
        </dgm:presLayoutVars>
      </dgm:prSet>
      <dgm:spPr/>
    </dgm:pt>
    <dgm:pt modelId="{6923D12D-3287-4412-A2E7-F3F0DB6961EF}" type="pres">
      <dgm:prSet presAssocID="{10B81C43-E651-425A-9004-961C011269B9}" presName="rootComposite" presStyleCnt="0"/>
      <dgm:spPr/>
    </dgm:pt>
    <dgm:pt modelId="{380E45BB-0A76-4C39-999C-E2DB26C87382}" type="pres">
      <dgm:prSet presAssocID="{10B81C43-E651-425A-9004-961C011269B9}" presName="rootText" presStyleLbl="node2" presStyleIdx="1" presStyleCnt="3">
        <dgm:presLayoutVars>
          <dgm:chPref val="3"/>
        </dgm:presLayoutVars>
      </dgm:prSet>
      <dgm:spPr/>
      <dgm:t>
        <a:bodyPr/>
        <a:lstStyle/>
        <a:p>
          <a:endParaRPr lang="en-US"/>
        </a:p>
      </dgm:t>
    </dgm:pt>
    <dgm:pt modelId="{744C0D78-0F2C-4946-A15A-3BA0E171CAC4}" type="pres">
      <dgm:prSet presAssocID="{10B81C43-E651-425A-9004-961C011269B9}" presName="rootConnector" presStyleLbl="node2" presStyleIdx="1" presStyleCnt="3"/>
      <dgm:spPr/>
      <dgm:t>
        <a:bodyPr/>
        <a:lstStyle/>
        <a:p>
          <a:endParaRPr lang="en-US"/>
        </a:p>
      </dgm:t>
    </dgm:pt>
    <dgm:pt modelId="{4F68B345-2B97-4A2E-BED5-CBD0C305EB84}" type="pres">
      <dgm:prSet presAssocID="{10B81C43-E651-425A-9004-961C011269B9}" presName="hierChild4" presStyleCnt="0"/>
      <dgm:spPr/>
    </dgm:pt>
    <dgm:pt modelId="{C250BA7E-529A-473C-B86C-802374BACE4C}" type="pres">
      <dgm:prSet presAssocID="{ECDB6A39-A60D-461A-A38B-905680455385}" presName="Name35" presStyleLbl="parChTrans1D3" presStyleIdx="1" presStyleCnt="3"/>
      <dgm:spPr/>
      <dgm:t>
        <a:bodyPr/>
        <a:lstStyle/>
        <a:p>
          <a:endParaRPr lang="en-US"/>
        </a:p>
      </dgm:t>
    </dgm:pt>
    <dgm:pt modelId="{9190EC55-CF78-4FB6-97A6-3402B7397888}" type="pres">
      <dgm:prSet presAssocID="{39688E23-E713-460A-A36A-AC9E5BBB0530}" presName="hierRoot2" presStyleCnt="0">
        <dgm:presLayoutVars>
          <dgm:hierBranch val="r"/>
        </dgm:presLayoutVars>
      </dgm:prSet>
      <dgm:spPr/>
    </dgm:pt>
    <dgm:pt modelId="{ECB891CA-6D43-4E29-95CB-51FEAA393419}" type="pres">
      <dgm:prSet presAssocID="{39688E23-E713-460A-A36A-AC9E5BBB0530}" presName="rootComposite" presStyleCnt="0"/>
      <dgm:spPr/>
    </dgm:pt>
    <dgm:pt modelId="{BE8F64E6-6164-4A02-8C40-8127054ADD03}" type="pres">
      <dgm:prSet presAssocID="{39688E23-E713-460A-A36A-AC9E5BBB0530}" presName="rootText" presStyleLbl="node3" presStyleIdx="1" presStyleCnt="3">
        <dgm:presLayoutVars>
          <dgm:chPref val="3"/>
        </dgm:presLayoutVars>
      </dgm:prSet>
      <dgm:spPr/>
      <dgm:t>
        <a:bodyPr/>
        <a:lstStyle/>
        <a:p>
          <a:endParaRPr lang="en-US"/>
        </a:p>
      </dgm:t>
    </dgm:pt>
    <dgm:pt modelId="{3C78F130-1705-4EAA-AEE6-CF52FC30572E}" type="pres">
      <dgm:prSet presAssocID="{39688E23-E713-460A-A36A-AC9E5BBB0530}" presName="rootConnector" presStyleLbl="node3" presStyleIdx="1" presStyleCnt="3"/>
      <dgm:spPr/>
      <dgm:t>
        <a:bodyPr/>
        <a:lstStyle/>
        <a:p>
          <a:endParaRPr lang="en-US"/>
        </a:p>
      </dgm:t>
    </dgm:pt>
    <dgm:pt modelId="{3198C04B-BFFD-46DB-AF67-6A2B898F90F1}" type="pres">
      <dgm:prSet presAssocID="{39688E23-E713-460A-A36A-AC9E5BBB0530}" presName="hierChild4" presStyleCnt="0"/>
      <dgm:spPr/>
    </dgm:pt>
    <dgm:pt modelId="{F0DC8E55-BFC4-4DBB-A4E8-4F5677EB8490}" type="pres">
      <dgm:prSet presAssocID="{39688E23-E713-460A-A36A-AC9E5BBB0530}" presName="hierChild5" presStyleCnt="0"/>
      <dgm:spPr/>
    </dgm:pt>
    <dgm:pt modelId="{9FC6BD28-785B-4D7C-A967-79B389974485}" type="pres">
      <dgm:prSet presAssocID="{10B81C43-E651-425A-9004-961C011269B9}" presName="hierChild5" presStyleCnt="0"/>
      <dgm:spPr/>
    </dgm:pt>
    <dgm:pt modelId="{A359BC14-08BE-494B-A5EC-83FF71C5694D}" type="pres">
      <dgm:prSet presAssocID="{35C6B5B1-987C-4AC7-B486-9E2AD085409D}" presName="Name35" presStyleLbl="parChTrans1D2" presStyleIdx="2" presStyleCnt="3"/>
      <dgm:spPr/>
      <dgm:t>
        <a:bodyPr/>
        <a:lstStyle/>
        <a:p>
          <a:endParaRPr lang="en-US"/>
        </a:p>
      </dgm:t>
    </dgm:pt>
    <dgm:pt modelId="{1B957170-3927-4094-A06A-5ECE686C4899}" type="pres">
      <dgm:prSet presAssocID="{2CA0789A-F774-4A43-8FC1-BC751DA476BE}" presName="hierRoot2" presStyleCnt="0">
        <dgm:presLayoutVars>
          <dgm:hierBranch/>
        </dgm:presLayoutVars>
      </dgm:prSet>
      <dgm:spPr/>
    </dgm:pt>
    <dgm:pt modelId="{C1118793-9203-438C-9B38-30FBEB887238}" type="pres">
      <dgm:prSet presAssocID="{2CA0789A-F774-4A43-8FC1-BC751DA476BE}" presName="rootComposite" presStyleCnt="0"/>
      <dgm:spPr/>
    </dgm:pt>
    <dgm:pt modelId="{6AA3A828-D088-4C04-8024-F3C87310544C}" type="pres">
      <dgm:prSet presAssocID="{2CA0789A-F774-4A43-8FC1-BC751DA476BE}" presName="rootText" presStyleLbl="node2" presStyleIdx="2" presStyleCnt="3" custLinFactNeighborX="4310">
        <dgm:presLayoutVars>
          <dgm:chPref val="3"/>
        </dgm:presLayoutVars>
      </dgm:prSet>
      <dgm:spPr/>
      <dgm:t>
        <a:bodyPr/>
        <a:lstStyle/>
        <a:p>
          <a:endParaRPr lang="en-US"/>
        </a:p>
      </dgm:t>
    </dgm:pt>
    <dgm:pt modelId="{0BADE70D-4517-419F-AE78-3317AC83ACB3}" type="pres">
      <dgm:prSet presAssocID="{2CA0789A-F774-4A43-8FC1-BC751DA476BE}" presName="rootConnector" presStyleLbl="node2" presStyleIdx="2" presStyleCnt="3"/>
      <dgm:spPr/>
      <dgm:t>
        <a:bodyPr/>
        <a:lstStyle/>
        <a:p>
          <a:endParaRPr lang="en-US"/>
        </a:p>
      </dgm:t>
    </dgm:pt>
    <dgm:pt modelId="{57D5F83F-32C5-4E57-83B9-73D974ABC410}" type="pres">
      <dgm:prSet presAssocID="{2CA0789A-F774-4A43-8FC1-BC751DA476BE}" presName="hierChild4" presStyleCnt="0"/>
      <dgm:spPr/>
    </dgm:pt>
    <dgm:pt modelId="{9275E57D-4843-4B15-94D2-3AD6FAE44384}" type="pres">
      <dgm:prSet presAssocID="{7A0D297F-B866-4381-91AE-7281FCA887C5}" presName="Name35" presStyleLbl="parChTrans1D3" presStyleIdx="2" presStyleCnt="3"/>
      <dgm:spPr/>
      <dgm:t>
        <a:bodyPr/>
        <a:lstStyle/>
        <a:p>
          <a:endParaRPr lang="en-US"/>
        </a:p>
      </dgm:t>
    </dgm:pt>
    <dgm:pt modelId="{102704B0-7C6F-4CBE-91F1-F78AAC2FF54E}" type="pres">
      <dgm:prSet presAssocID="{1BEF863D-4C72-4FD3-B086-38E67C9A542F}" presName="hierRoot2" presStyleCnt="0">
        <dgm:presLayoutVars>
          <dgm:hierBranch val="r"/>
        </dgm:presLayoutVars>
      </dgm:prSet>
      <dgm:spPr/>
    </dgm:pt>
    <dgm:pt modelId="{CC494925-71A5-45B1-8049-B2F172A48855}" type="pres">
      <dgm:prSet presAssocID="{1BEF863D-4C72-4FD3-B086-38E67C9A542F}" presName="rootComposite" presStyleCnt="0"/>
      <dgm:spPr/>
    </dgm:pt>
    <dgm:pt modelId="{084646CB-4A40-49BF-A9C4-F2BC8D214E65}" type="pres">
      <dgm:prSet presAssocID="{1BEF863D-4C72-4FD3-B086-38E67C9A542F}" presName="rootText" presStyleLbl="node3" presStyleIdx="2" presStyleCnt="3">
        <dgm:presLayoutVars>
          <dgm:chPref val="3"/>
        </dgm:presLayoutVars>
      </dgm:prSet>
      <dgm:spPr/>
      <dgm:t>
        <a:bodyPr/>
        <a:lstStyle/>
        <a:p>
          <a:endParaRPr lang="en-US"/>
        </a:p>
      </dgm:t>
    </dgm:pt>
    <dgm:pt modelId="{46B46D29-EF5B-4DB3-A345-C7409BC2FB61}" type="pres">
      <dgm:prSet presAssocID="{1BEF863D-4C72-4FD3-B086-38E67C9A542F}" presName="rootConnector" presStyleLbl="node3" presStyleIdx="2" presStyleCnt="3"/>
      <dgm:spPr/>
      <dgm:t>
        <a:bodyPr/>
        <a:lstStyle/>
        <a:p>
          <a:endParaRPr lang="en-US"/>
        </a:p>
      </dgm:t>
    </dgm:pt>
    <dgm:pt modelId="{5101587B-4748-4AAB-8AEC-700A65698809}" type="pres">
      <dgm:prSet presAssocID="{1BEF863D-4C72-4FD3-B086-38E67C9A542F}" presName="hierChild4" presStyleCnt="0"/>
      <dgm:spPr/>
    </dgm:pt>
    <dgm:pt modelId="{494B8561-5BF2-41B4-96B2-900465ED1CEF}" type="pres">
      <dgm:prSet presAssocID="{1BEF863D-4C72-4FD3-B086-38E67C9A542F}" presName="hierChild5" presStyleCnt="0"/>
      <dgm:spPr/>
    </dgm:pt>
    <dgm:pt modelId="{21398C1A-1ABF-4F35-B6F5-20B3E173F7D8}" type="pres">
      <dgm:prSet presAssocID="{2CA0789A-F774-4A43-8FC1-BC751DA476BE}" presName="hierChild5" presStyleCnt="0"/>
      <dgm:spPr/>
    </dgm:pt>
    <dgm:pt modelId="{18D4BDAB-954F-4A34-A5E7-AEF36D8E9A62}" type="pres">
      <dgm:prSet presAssocID="{3088047C-C652-40A7-9B86-B5056F0975A9}" presName="hierChild3" presStyleCnt="0"/>
      <dgm:spPr/>
    </dgm:pt>
  </dgm:ptLst>
  <dgm:cxnLst>
    <dgm:cxn modelId="{2A077ECB-2855-49C4-9103-CFABBF54F891}" type="presOf" srcId="{2BA445EF-63EB-4444-81DF-CC529ACC9053}" destId="{4CD346FD-8912-4BEE-8FFB-11EF4853091A}" srcOrd="1" destOrd="0" presId="urn:microsoft.com/office/officeart/2005/8/layout/orgChart1"/>
    <dgm:cxn modelId="{06290CCE-BF9A-452A-8850-F5B8FBB79CEA}" srcId="{C7D45BF3-3205-457E-A857-566E4FD88FEC}" destId="{3088047C-C652-40A7-9B86-B5056F0975A9}" srcOrd="0" destOrd="0" parTransId="{A89783EC-55E3-4CF9-8182-62CCE222A34C}" sibTransId="{DD362C44-16DF-4AF6-9433-955812BCDAEC}"/>
    <dgm:cxn modelId="{5C4D1037-281F-48FA-96F7-7BB3176F0AE8}" type="presOf" srcId="{10B81C43-E651-425A-9004-961C011269B9}" destId="{380E45BB-0A76-4C39-999C-E2DB26C87382}" srcOrd="0" destOrd="0" presId="urn:microsoft.com/office/officeart/2005/8/layout/orgChart1"/>
    <dgm:cxn modelId="{631DE02B-ED68-4EE6-BB70-CC1C17BD29D9}" type="presOf" srcId="{C7D45BF3-3205-457E-A857-566E4FD88FEC}" destId="{5D659989-D04D-4DE2-B402-221DC7A37D0B}" srcOrd="0" destOrd="0" presId="urn:microsoft.com/office/officeart/2005/8/layout/orgChart1"/>
    <dgm:cxn modelId="{3CE8FAB1-5F6C-4E74-BFC4-B41BD1CED72E}" srcId="{10B81C43-E651-425A-9004-961C011269B9}" destId="{39688E23-E713-460A-A36A-AC9E5BBB0530}" srcOrd="0" destOrd="0" parTransId="{ECDB6A39-A60D-461A-A38B-905680455385}" sibTransId="{CDE11B0D-94BA-4FF2-816C-279410AC3F9D}"/>
    <dgm:cxn modelId="{5F2AF39C-A3E9-4078-8720-D3F735ADAB14}" type="presOf" srcId="{35C6B5B1-987C-4AC7-B486-9E2AD085409D}" destId="{A359BC14-08BE-494B-A5EC-83FF71C5694D}" srcOrd="0" destOrd="0" presId="urn:microsoft.com/office/officeart/2005/8/layout/orgChart1"/>
    <dgm:cxn modelId="{ED127D78-E8A1-4B93-AFBB-D5E7DAA542B2}" type="presOf" srcId="{2CA0789A-F774-4A43-8FC1-BC751DA476BE}" destId="{0BADE70D-4517-419F-AE78-3317AC83ACB3}" srcOrd="1" destOrd="0" presId="urn:microsoft.com/office/officeart/2005/8/layout/orgChart1"/>
    <dgm:cxn modelId="{434081E4-23A8-4D06-B9A2-3D69A8E623A1}" srcId="{D9EA384B-1382-404C-AC83-56BAC4BC011B}" destId="{2BA445EF-63EB-4444-81DF-CC529ACC9053}" srcOrd="0" destOrd="0" parTransId="{17AB5792-660B-4383-9687-8B8E52C50FD5}" sibTransId="{F7996EF1-297F-49C6-88A9-DDB4CF3E6B05}"/>
    <dgm:cxn modelId="{4D66E741-D763-473B-983E-B7B0B8B49479}" type="presOf" srcId="{7A0D297F-B866-4381-91AE-7281FCA887C5}" destId="{9275E57D-4843-4B15-94D2-3AD6FAE44384}" srcOrd="0" destOrd="0" presId="urn:microsoft.com/office/officeart/2005/8/layout/orgChart1"/>
    <dgm:cxn modelId="{F3D3DD22-AE4C-4EB4-9341-23349BAB790A}" srcId="{3088047C-C652-40A7-9B86-B5056F0975A9}" destId="{D9EA384B-1382-404C-AC83-56BAC4BC011B}" srcOrd="0" destOrd="0" parTransId="{768C3289-B415-4CEC-87B5-A4762F5546EE}" sibTransId="{2111A2A1-5560-4A00-BCE8-3C16D250C971}"/>
    <dgm:cxn modelId="{9346C83E-D8E3-4A7F-BF85-7518FE95DB2F}" type="presOf" srcId="{10B81C43-E651-425A-9004-961C011269B9}" destId="{744C0D78-0F2C-4946-A15A-3BA0E171CAC4}" srcOrd="1" destOrd="0" presId="urn:microsoft.com/office/officeart/2005/8/layout/orgChart1"/>
    <dgm:cxn modelId="{2D36EADB-C644-416E-BF89-162CE24A6B8F}" type="presOf" srcId="{2BA445EF-63EB-4444-81DF-CC529ACC9053}" destId="{66820C81-C0F8-4904-A029-6DEF10BE07E7}" srcOrd="0" destOrd="0" presId="urn:microsoft.com/office/officeart/2005/8/layout/orgChart1"/>
    <dgm:cxn modelId="{D625B905-4E94-4B4B-99E4-B9BEA9B336D8}" type="presOf" srcId="{AB4FB53F-8B0E-4BC5-879D-F0888CDA4FC5}" destId="{4E574C51-1449-4AAE-907A-317A7BA5F70D}" srcOrd="0" destOrd="0" presId="urn:microsoft.com/office/officeart/2005/8/layout/orgChart1"/>
    <dgm:cxn modelId="{B2C93A01-941E-4E1C-A595-F3C60545EDED}" type="presOf" srcId="{39688E23-E713-460A-A36A-AC9E5BBB0530}" destId="{3C78F130-1705-4EAA-AEE6-CF52FC30572E}" srcOrd="1" destOrd="0" presId="urn:microsoft.com/office/officeart/2005/8/layout/orgChart1"/>
    <dgm:cxn modelId="{CD2F27F1-7A6E-436A-AD58-8E43FDACA254}" type="presOf" srcId="{2CA0789A-F774-4A43-8FC1-BC751DA476BE}" destId="{6AA3A828-D088-4C04-8024-F3C87310544C}" srcOrd="0" destOrd="0" presId="urn:microsoft.com/office/officeart/2005/8/layout/orgChart1"/>
    <dgm:cxn modelId="{D1158BD5-455D-4260-8A5C-58B50B5D151F}" type="presOf" srcId="{3088047C-C652-40A7-9B86-B5056F0975A9}" destId="{C88407F3-E561-4C16-95DE-51883D18F600}" srcOrd="1" destOrd="0" presId="urn:microsoft.com/office/officeart/2005/8/layout/orgChart1"/>
    <dgm:cxn modelId="{6257BD65-46A4-469E-8D4A-4EE5F136B7B4}" type="presOf" srcId="{ECDB6A39-A60D-461A-A38B-905680455385}" destId="{C250BA7E-529A-473C-B86C-802374BACE4C}" srcOrd="0" destOrd="0" presId="urn:microsoft.com/office/officeart/2005/8/layout/orgChart1"/>
    <dgm:cxn modelId="{DFCD709D-8DBB-4556-9104-154278674D55}" type="presOf" srcId="{D9EA384B-1382-404C-AC83-56BAC4BC011B}" destId="{839FFB6E-DA58-446E-8F18-192CFF8DB893}" srcOrd="0" destOrd="0" presId="urn:microsoft.com/office/officeart/2005/8/layout/orgChart1"/>
    <dgm:cxn modelId="{951ED3DF-5B07-443A-86AA-5E70BB9C062B}" srcId="{3088047C-C652-40A7-9B86-B5056F0975A9}" destId="{10B81C43-E651-425A-9004-961C011269B9}" srcOrd="1" destOrd="0" parTransId="{AB4FB53F-8B0E-4BC5-879D-F0888CDA4FC5}" sibTransId="{10F5D06A-A852-4F86-8BA4-C03B0492D780}"/>
    <dgm:cxn modelId="{41D29825-BF40-468C-B603-2D4C49B1E403}" type="presOf" srcId="{17AB5792-660B-4383-9687-8B8E52C50FD5}" destId="{79D7F06A-3070-46B5-86FB-55A51E9CD576}" srcOrd="0" destOrd="0" presId="urn:microsoft.com/office/officeart/2005/8/layout/orgChart1"/>
    <dgm:cxn modelId="{A7944F82-762A-474A-848B-91E2EC8F909C}" type="presOf" srcId="{39688E23-E713-460A-A36A-AC9E5BBB0530}" destId="{BE8F64E6-6164-4A02-8C40-8127054ADD03}" srcOrd="0" destOrd="0" presId="urn:microsoft.com/office/officeart/2005/8/layout/orgChart1"/>
    <dgm:cxn modelId="{9912C8B6-2323-4830-828D-9689D7C62287}" type="presOf" srcId="{D9EA384B-1382-404C-AC83-56BAC4BC011B}" destId="{BBFC98EC-5F6A-4457-A197-5EB9D41DF4FA}" srcOrd="1" destOrd="0" presId="urn:microsoft.com/office/officeart/2005/8/layout/orgChart1"/>
    <dgm:cxn modelId="{00C9899B-F481-4966-834B-680BF86273E6}" type="presOf" srcId="{1BEF863D-4C72-4FD3-B086-38E67C9A542F}" destId="{46B46D29-EF5B-4DB3-A345-C7409BC2FB61}" srcOrd="1" destOrd="0" presId="urn:microsoft.com/office/officeart/2005/8/layout/orgChart1"/>
    <dgm:cxn modelId="{33DD23C0-F1EF-445C-9D88-58164A53CF52}" type="presOf" srcId="{768C3289-B415-4CEC-87B5-A4762F5546EE}" destId="{D6510C29-300C-4383-96F6-F28239ADC8DF}" srcOrd="0" destOrd="0" presId="urn:microsoft.com/office/officeart/2005/8/layout/orgChart1"/>
    <dgm:cxn modelId="{F0798518-5F8D-435D-9DAE-9F8CF0CC64E8}" type="presOf" srcId="{3088047C-C652-40A7-9B86-B5056F0975A9}" destId="{B75CE3BA-2A6D-4D4B-AF65-77CBD1EB2E0E}" srcOrd="0" destOrd="0" presId="urn:microsoft.com/office/officeart/2005/8/layout/orgChart1"/>
    <dgm:cxn modelId="{B2BD132D-7359-43D7-98E0-3C12398A2F6B}" type="presOf" srcId="{1BEF863D-4C72-4FD3-B086-38E67C9A542F}" destId="{084646CB-4A40-49BF-A9C4-F2BC8D214E65}" srcOrd="0" destOrd="0" presId="urn:microsoft.com/office/officeart/2005/8/layout/orgChart1"/>
    <dgm:cxn modelId="{16EBD50C-5DFC-4DED-98DE-B5F977F58171}" srcId="{2CA0789A-F774-4A43-8FC1-BC751DA476BE}" destId="{1BEF863D-4C72-4FD3-B086-38E67C9A542F}" srcOrd="0" destOrd="0" parTransId="{7A0D297F-B866-4381-91AE-7281FCA887C5}" sibTransId="{D88A4320-6EF7-456C-814C-65DCB88A894E}"/>
    <dgm:cxn modelId="{8FD55879-E043-4B56-AC9F-7E3F4626C85C}" srcId="{3088047C-C652-40A7-9B86-B5056F0975A9}" destId="{2CA0789A-F774-4A43-8FC1-BC751DA476BE}" srcOrd="2" destOrd="0" parTransId="{35C6B5B1-987C-4AC7-B486-9E2AD085409D}" sibTransId="{967CBB28-F7C0-4ADA-B8F1-2031751719F3}"/>
    <dgm:cxn modelId="{B03449E6-9561-4F47-AF06-1DD4A94C0D94}" type="presParOf" srcId="{5D659989-D04D-4DE2-B402-221DC7A37D0B}" destId="{D3C43C93-8A17-47BF-9E3E-8E5A35C99BB2}" srcOrd="0" destOrd="0" presId="urn:microsoft.com/office/officeart/2005/8/layout/orgChart1"/>
    <dgm:cxn modelId="{B1707306-D33B-4227-B065-0E2561F9B966}" type="presParOf" srcId="{D3C43C93-8A17-47BF-9E3E-8E5A35C99BB2}" destId="{59895587-B573-4615-80E4-56A4A1318E7F}" srcOrd="0" destOrd="0" presId="urn:microsoft.com/office/officeart/2005/8/layout/orgChart1"/>
    <dgm:cxn modelId="{EF5E2273-0B79-4323-ADEF-F97E80D18CBC}" type="presParOf" srcId="{59895587-B573-4615-80E4-56A4A1318E7F}" destId="{B75CE3BA-2A6D-4D4B-AF65-77CBD1EB2E0E}" srcOrd="0" destOrd="0" presId="urn:microsoft.com/office/officeart/2005/8/layout/orgChart1"/>
    <dgm:cxn modelId="{77F05EB2-C527-4440-AB05-ABC0C45B55B3}" type="presParOf" srcId="{59895587-B573-4615-80E4-56A4A1318E7F}" destId="{C88407F3-E561-4C16-95DE-51883D18F600}" srcOrd="1" destOrd="0" presId="urn:microsoft.com/office/officeart/2005/8/layout/orgChart1"/>
    <dgm:cxn modelId="{6DECB987-9F38-46F9-A65A-7C121DDEDA8A}" type="presParOf" srcId="{D3C43C93-8A17-47BF-9E3E-8E5A35C99BB2}" destId="{FB685B43-E528-4995-9EC2-3962AE7F6E2C}" srcOrd="1" destOrd="0" presId="urn:microsoft.com/office/officeart/2005/8/layout/orgChart1"/>
    <dgm:cxn modelId="{67990EB8-18E8-4963-9062-4B4BB247E973}" type="presParOf" srcId="{FB685B43-E528-4995-9EC2-3962AE7F6E2C}" destId="{D6510C29-300C-4383-96F6-F28239ADC8DF}" srcOrd="0" destOrd="0" presId="urn:microsoft.com/office/officeart/2005/8/layout/orgChart1"/>
    <dgm:cxn modelId="{B3E79637-1800-4755-9480-D862AC929C64}" type="presParOf" srcId="{FB685B43-E528-4995-9EC2-3962AE7F6E2C}" destId="{09021311-3669-4D20-84A3-E9B6340AA016}" srcOrd="1" destOrd="0" presId="urn:microsoft.com/office/officeart/2005/8/layout/orgChart1"/>
    <dgm:cxn modelId="{C1D11F61-8408-4E92-A619-E4E9FC33B7BD}" type="presParOf" srcId="{09021311-3669-4D20-84A3-E9B6340AA016}" destId="{142C7593-259C-4844-8C01-05370007859A}" srcOrd="0" destOrd="0" presId="urn:microsoft.com/office/officeart/2005/8/layout/orgChart1"/>
    <dgm:cxn modelId="{4D6A34D9-B2FA-4A30-AA30-168EB6B9884B}" type="presParOf" srcId="{142C7593-259C-4844-8C01-05370007859A}" destId="{839FFB6E-DA58-446E-8F18-192CFF8DB893}" srcOrd="0" destOrd="0" presId="urn:microsoft.com/office/officeart/2005/8/layout/orgChart1"/>
    <dgm:cxn modelId="{6147CF18-5794-48E0-BEC7-77F0FA44FE4E}" type="presParOf" srcId="{142C7593-259C-4844-8C01-05370007859A}" destId="{BBFC98EC-5F6A-4457-A197-5EB9D41DF4FA}" srcOrd="1" destOrd="0" presId="urn:microsoft.com/office/officeart/2005/8/layout/orgChart1"/>
    <dgm:cxn modelId="{8C41B3EC-C10D-48CF-911A-696D252029B9}" type="presParOf" srcId="{09021311-3669-4D20-84A3-E9B6340AA016}" destId="{C24F5161-F9FE-4BDE-B604-775F50A1AFEB}" srcOrd="1" destOrd="0" presId="urn:microsoft.com/office/officeart/2005/8/layout/orgChart1"/>
    <dgm:cxn modelId="{45948FE7-19CF-4AC1-BA53-F22EE99358AB}" type="presParOf" srcId="{C24F5161-F9FE-4BDE-B604-775F50A1AFEB}" destId="{79D7F06A-3070-46B5-86FB-55A51E9CD576}" srcOrd="0" destOrd="0" presId="urn:microsoft.com/office/officeart/2005/8/layout/orgChart1"/>
    <dgm:cxn modelId="{81AFFA86-2010-461B-ADC3-7209476CB4D3}" type="presParOf" srcId="{C24F5161-F9FE-4BDE-B604-775F50A1AFEB}" destId="{B818AE73-3ED9-43A3-9A07-4E537D76B1DD}" srcOrd="1" destOrd="0" presId="urn:microsoft.com/office/officeart/2005/8/layout/orgChart1"/>
    <dgm:cxn modelId="{A1080AA0-1B34-4D1C-ACBB-32EA6AAF6D91}" type="presParOf" srcId="{B818AE73-3ED9-43A3-9A07-4E537D76B1DD}" destId="{CD9113DB-4EB0-4037-9E9D-E31FAAB925EA}" srcOrd="0" destOrd="0" presId="urn:microsoft.com/office/officeart/2005/8/layout/orgChart1"/>
    <dgm:cxn modelId="{643FD8EE-D642-4079-B2A0-DD75E6EBF739}" type="presParOf" srcId="{CD9113DB-4EB0-4037-9E9D-E31FAAB925EA}" destId="{66820C81-C0F8-4904-A029-6DEF10BE07E7}" srcOrd="0" destOrd="0" presId="urn:microsoft.com/office/officeart/2005/8/layout/orgChart1"/>
    <dgm:cxn modelId="{E0527C42-15AB-44B1-BA9D-B111436FD1EB}" type="presParOf" srcId="{CD9113DB-4EB0-4037-9E9D-E31FAAB925EA}" destId="{4CD346FD-8912-4BEE-8FFB-11EF4853091A}" srcOrd="1" destOrd="0" presId="urn:microsoft.com/office/officeart/2005/8/layout/orgChart1"/>
    <dgm:cxn modelId="{1EF2030E-56AD-4BBE-B08E-04AA6C613E0C}" type="presParOf" srcId="{B818AE73-3ED9-43A3-9A07-4E537D76B1DD}" destId="{24A45EA3-5A1F-48D2-B523-21EFFF611062}" srcOrd="1" destOrd="0" presId="urn:microsoft.com/office/officeart/2005/8/layout/orgChart1"/>
    <dgm:cxn modelId="{4D0DBB64-5319-4977-B19A-7B635017F34A}" type="presParOf" srcId="{B818AE73-3ED9-43A3-9A07-4E537D76B1DD}" destId="{BFCE13B9-5C68-49C4-B3F3-460D74386D37}" srcOrd="2" destOrd="0" presId="urn:microsoft.com/office/officeart/2005/8/layout/orgChart1"/>
    <dgm:cxn modelId="{CEFD0CEB-78F4-409C-8C36-360580FFC508}" type="presParOf" srcId="{09021311-3669-4D20-84A3-E9B6340AA016}" destId="{9FF7CFD0-6185-4430-BB2D-C5AFCE817199}" srcOrd="2" destOrd="0" presId="urn:microsoft.com/office/officeart/2005/8/layout/orgChart1"/>
    <dgm:cxn modelId="{A2534512-C916-48BE-AF80-262A157C1142}" type="presParOf" srcId="{FB685B43-E528-4995-9EC2-3962AE7F6E2C}" destId="{4E574C51-1449-4AAE-907A-317A7BA5F70D}" srcOrd="2" destOrd="0" presId="urn:microsoft.com/office/officeart/2005/8/layout/orgChart1"/>
    <dgm:cxn modelId="{7FBDAD78-79DE-4FD3-BFFA-0E925571EE6D}" type="presParOf" srcId="{FB685B43-E528-4995-9EC2-3962AE7F6E2C}" destId="{DD590CA7-1ABD-4149-84A8-3126A8257E58}" srcOrd="3" destOrd="0" presId="urn:microsoft.com/office/officeart/2005/8/layout/orgChart1"/>
    <dgm:cxn modelId="{2DE5F86E-5E36-4B7A-B3CA-F6B5C54FBF83}" type="presParOf" srcId="{DD590CA7-1ABD-4149-84A8-3126A8257E58}" destId="{6923D12D-3287-4412-A2E7-F3F0DB6961EF}" srcOrd="0" destOrd="0" presId="urn:microsoft.com/office/officeart/2005/8/layout/orgChart1"/>
    <dgm:cxn modelId="{EA1989A0-ADC7-4909-850B-CB3018C70D3C}" type="presParOf" srcId="{6923D12D-3287-4412-A2E7-F3F0DB6961EF}" destId="{380E45BB-0A76-4C39-999C-E2DB26C87382}" srcOrd="0" destOrd="0" presId="urn:microsoft.com/office/officeart/2005/8/layout/orgChart1"/>
    <dgm:cxn modelId="{B3B9814A-C68A-494F-839E-60FA0811AA81}" type="presParOf" srcId="{6923D12D-3287-4412-A2E7-F3F0DB6961EF}" destId="{744C0D78-0F2C-4946-A15A-3BA0E171CAC4}" srcOrd="1" destOrd="0" presId="urn:microsoft.com/office/officeart/2005/8/layout/orgChart1"/>
    <dgm:cxn modelId="{131A0DA4-E682-4834-A7C0-C266AE93C397}" type="presParOf" srcId="{DD590CA7-1ABD-4149-84A8-3126A8257E58}" destId="{4F68B345-2B97-4A2E-BED5-CBD0C305EB84}" srcOrd="1" destOrd="0" presId="urn:microsoft.com/office/officeart/2005/8/layout/orgChart1"/>
    <dgm:cxn modelId="{FC997CF7-7820-4AAB-97C6-3AE80391DC49}" type="presParOf" srcId="{4F68B345-2B97-4A2E-BED5-CBD0C305EB84}" destId="{C250BA7E-529A-473C-B86C-802374BACE4C}" srcOrd="0" destOrd="0" presId="urn:microsoft.com/office/officeart/2005/8/layout/orgChart1"/>
    <dgm:cxn modelId="{7E3F79E4-14AE-4A07-BF1B-575D344A53EF}" type="presParOf" srcId="{4F68B345-2B97-4A2E-BED5-CBD0C305EB84}" destId="{9190EC55-CF78-4FB6-97A6-3402B7397888}" srcOrd="1" destOrd="0" presId="urn:microsoft.com/office/officeart/2005/8/layout/orgChart1"/>
    <dgm:cxn modelId="{9728947F-4BC7-45BE-9516-637167754FDA}" type="presParOf" srcId="{9190EC55-CF78-4FB6-97A6-3402B7397888}" destId="{ECB891CA-6D43-4E29-95CB-51FEAA393419}" srcOrd="0" destOrd="0" presId="urn:microsoft.com/office/officeart/2005/8/layout/orgChart1"/>
    <dgm:cxn modelId="{D066AF1B-B42C-47FC-8D9A-22E857D6A342}" type="presParOf" srcId="{ECB891CA-6D43-4E29-95CB-51FEAA393419}" destId="{BE8F64E6-6164-4A02-8C40-8127054ADD03}" srcOrd="0" destOrd="0" presId="urn:microsoft.com/office/officeart/2005/8/layout/orgChart1"/>
    <dgm:cxn modelId="{14DD717A-FE03-443A-9A73-388FAAEC144B}" type="presParOf" srcId="{ECB891CA-6D43-4E29-95CB-51FEAA393419}" destId="{3C78F130-1705-4EAA-AEE6-CF52FC30572E}" srcOrd="1" destOrd="0" presId="urn:microsoft.com/office/officeart/2005/8/layout/orgChart1"/>
    <dgm:cxn modelId="{66A88BDD-D44E-473A-9EE3-6C1235A32211}" type="presParOf" srcId="{9190EC55-CF78-4FB6-97A6-3402B7397888}" destId="{3198C04B-BFFD-46DB-AF67-6A2B898F90F1}" srcOrd="1" destOrd="0" presId="urn:microsoft.com/office/officeart/2005/8/layout/orgChart1"/>
    <dgm:cxn modelId="{D97E5F41-8BEC-4887-B5BE-4993143231EC}" type="presParOf" srcId="{9190EC55-CF78-4FB6-97A6-3402B7397888}" destId="{F0DC8E55-BFC4-4DBB-A4E8-4F5677EB8490}" srcOrd="2" destOrd="0" presId="urn:microsoft.com/office/officeart/2005/8/layout/orgChart1"/>
    <dgm:cxn modelId="{EEEF41E3-86A8-4DFE-A654-F2A949354ADA}" type="presParOf" srcId="{DD590CA7-1ABD-4149-84A8-3126A8257E58}" destId="{9FC6BD28-785B-4D7C-A967-79B389974485}" srcOrd="2" destOrd="0" presId="urn:microsoft.com/office/officeart/2005/8/layout/orgChart1"/>
    <dgm:cxn modelId="{F94D793A-9E2D-4B01-96E4-67A3199963BF}" type="presParOf" srcId="{FB685B43-E528-4995-9EC2-3962AE7F6E2C}" destId="{A359BC14-08BE-494B-A5EC-83FF71C5694D}" srcOrd="4" destOrd="0" presId="urn:microsoft.com/office/officeart/2005/8/layout/orgChart1"/>
    <dgm:cxn modelId="{3D326AE3-1072-4E18-9956-E2EF629B33D2}" type="presParOf" srcId="{FB685B43-E528-4995-9EC2-3962AE7F6E2C}" destId="{1B957170-3927-4094-A06A-5ECE686C4899}" srcOrd="5" destOrd="0" presId="urn:microsoft.com/office/officeart/2005/8/layout/orgChart1"/>
    <dgm:cxn modelId="{1D1199BE-1A88-4C32-B2D6-24F3949250FB}" type="presParOf" srcId="{1B957170-3927-4094-A06A-5ECE686C4899}" destId="{C1118793-9203-438C-9B38-30FBEB887238}" srcOrd="0" destOrd="0" presId="urn:microsoft.com/office/officeart/2005/8/layout/orgChart1"/>
    <dgm:cxn modelId="{B7D4542B-04BA-45C4-A6AD-B4F19322340B}" type="presParOf" srcId="{C1118793-9203-438C-9B38-30FBEB887238}" destId="{6AA3A828-D088-4C04-8024-F3C87310544C}" srcOrd="0" destOrd="0" presId="urn:microsoft.com/office/officeart/2005/8/layout/orgChart1"/>
    <dgm:cxn modelId="{D3B6210C-B99A-4D76-B25B-AA2DE41020F7}" type="presParOf" srcId="{C1118793-9203-438C-9B38-30FBEB887238}" destId="{0BADE70D-4517-419F-AE78-3317AC83ACB3}" srcOrd="1" destOrd="0" presId="urn:microsoft.com/office/officeart/2005/8/layout/orgChart1"/>
    <dgm:cxn modelId="{E4951403-B935-49E4-BF7D-BC24AF365954}" type="presParOf" srcId="{1B957170-3927-4094-A06A-5ECE686C4899}" destId="{57D5F83F-32C5-4E57-83B9-73D974ABC410}" srcOrd="1" destOrd="0" presId="urn:microsoft.com/office/officeart/2005/8/layout/orgChart1"/>
    <dgm:cxn modelId="{D2192131-9D96-48D1-836F-C739FFFBB240}" type="presParOf" srcId="{57D5F83F-32C5-4E57-83B9-73D974ABC410}" destId="{9275E57D-4843-4B15-94D2-3AD6FAE44384}" srcOrd="0" destOrd="0" presId="urn:microsoft.com/office/officeart/2005/8/layout/orgChart1"/>
    <dgm:cxn modelId="{54FCB9A6-AC85-4E99-9874-5B8444A1035C}" type="presParOf" srcId="{57D5F83F-32C5-4E57-83B9-73D974ABC410}" destId="{102704B0-7C6F-4CBE-91F1-F78AAC2FF54E}" srcOrd="1" destOrd="0" presId="urn:microsoft.com/office/officeart/2005/8/layout/orgChart1"/>
    <dgm:cxn modelId="{FBDA6AB5-BA17-4920-897E-4F6B532B12C5}" type="presParOf" srcId="{102704B0-7C6F-4CBE-91F1-F78AAC2FF54E}" destId="{CC494925-71A5-45B1-8049-B2F172A48855}" srcOrd="0" destOrd="0" presId="urn:microsoft.com/office/officeart/2005/8/layout/orgChart1"/>
    <dgm:cxn modelId="{6D1725C1-4EE8-4271-B27A-F827ADF2E737}" type="presParOf" srcId="{CC494925-71A5-45B1-8049-B2F172A48855}" destId="{084646CB-4A40-49BF-A9C4-F2BC8D214E65}" srcOrd="0" destOrd="0" presId="urn:microsoft.com/office/officeart/2005/8/layout/orgChart1"/>
    <dgm:cxn modelId="{1B6834D3-A846-4190-A49F-40BCFB054C46}" type="presParOf" srcId="{CC494925-71A5-45B1-8049-B2F172A48855}" destId="{46B46D29-EF5B-4DB3-A345-C7409BC2FB61}" srcOrd="1" destOrd="0" presId="urn:microsoft.com/office/officeart/2005/8/layout/orgChart1"/>
    <dgm:cxn modelId="{82A8C0FF-15BF-4508-8DF9-01508C4C21A3}" type="presParOf" srcId="{102704B0-7C6F-4CBE-91F1-F78AAC2FF54E}" destId="{5101587B-4748-4AAB-8AEC-700A65698809}" srcOrd="1" destOrd="0" presId="urn:microsoft.com/office/officeart/2005/8/layout/orgChart1"/>
    <dgm:cxn modelId="{D436651C-DE87-4681-A3A7-6DAED57CE2E3}" type="presParOf" srcId="{102704B0-7C6F-4CBE-91F1-F78AAC2FF54E}" destId="{494B8561-5BF2-41B4-96B2-900465ED1CEF}" srcOrd="2" destOrd="0" presId="urn:microsoft.com/office/officeart/2005/8/layout/orgChart1"/>
    <dgm:cxn modelId="{E81D2AA1-94E4-4020-85D9-E92DB3ED52F5}" type="presParOf" srcId="{1B957170-3927-4094-A06A-5ECE686C4899}" destId="{21398C1A-1ABF-4F35-B6F5-20B3E173F7D8}" srcOrd="2" destOrd="0" presId="urn:microsoft.com/office/officeart/2005/8/layout/orgChart1"/>
    <dgm:cxn modelId="{9B5BD9B3-ED09-4649-8C4C-550C19DB879E}" type="presParOf" srcId="{D3C43C93-8A17-47BF-9E3E-8E5A35C99BB2}" destId="{18D4BDAB-954F-4A34-A5E7-AEF36D8E9A62}"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vl1pPr>
          </a:lstStyle>
          <a:p>
            <a:pPr>
              <a:defRPr/>
            </a:pPr>
            <a:endParaRPr lang="en-US"/>
          </a:p>
        </p:txBody>
      </p:sp>
      <p:sp>
        <p:nvSpPr>
          <p:cNvPr id="69635" name="Rectangle 3"/>
          <p:cNvSpPr>
            <a:spLocks noGrp="1" noChangeArrowheads="1"/>
          </p:cNvSpPr>
          <p:nvPr>
            <p:ph type="dt" sz="quarter"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vl1pPr>
          </a:lstStyle>
          <a:p>
            <a:pPr>
              <a:defRPr/>
            </a:pPr>
            <a:fld id="{53F17D59-0C80-47D8-BCE0-61D850FC63C2}" type="datetimeFigureOut">
              <a:rPr lang="en-US"/>
              <a:pPr>
                <a:defRPr/>
              </a:pPr>
              <a:t>9/4/2014</a:t>
            </a:fld>
            <a:endParaRPr lang="en-US"/>
          </a:p>
        </p:txBody>
      </p:sp>
      <p:sp>
        <p:nvSpPr>
          <p:cNvPr id="69636" name="Rectangle 4"/>
          <p:cNvSpPr>
            <a:spLocks noGrp="1" noChangeArrowheads="1"/>
          </p:cNvSpPr>
          <p:nvPr>
            <p:ph type="ftr" sz="quarter" idx="2"/>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vl1pPr>
          </a:lstStyle>
          <a:p>
            <a:pPr>
              <a:defRPr/>
            </a:pPr>
            <a:endParaRPr lang="en-US"/>
          </a:p>
        </p:txBody>
      </p:sp>
      <p:sp>
        <p:nvSpPr>
          <p:cNvPr id="69637" name="Rectangle 5"/>
          <p:cNvSpPr>
            <a:spLocks noGrp="1" noChangeArrowheads="1"/>
          </p:cNvSpPr>
          <p:nvPr>
            <p:ph type="sldNum" sz="quarter" idx="3"/>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vl1pPr>
          </a:lstStyle>
          <a:p>
            <a:pPr>
              <a:defRPr/>
            </a:pPr>
            <a:fld id="{3F304514-7527-4BCF-8C8C-2BCC64C9E670}" type="slidenum">
              <a:rPr lang="en-US"/>
              <a:pPr>
                <a:defRPr/>
              </a:pPr>
              <a:t>‹#›</a:t>
            </a:fld>
            <a:endParaRPr lang="en-US"/>
          </a:p>
        </p:txBody>
      </p:sp>
    </p:spTree>
    <p:extLst>
      <p:ext uri="{BB962C8B-B14F-4D97-AF65-F5344CB8AC3E}">
        <p14:creationId xmlns:p14="http://schemas.microsoft.com/office/powerpoint/2010/main" val="6178316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fontAlgn="auto">
              <a:spcBef>
                <a:spcPts val="0"/>
              </a:spcBef>
              <a:spcAft>
                <a:spcPts val="0"/>
              </a:spcAft>
              <a:defRPr sz="1200">
                <a:latin typeface="+mn-lt"/>
              </a:defRPr>
            </a:lvl1pPr>
          </a:lstStyle>
          <a:p>
            <a:pPr>
              <a:defRPr/>
            </a:pPr>
            <a:fld id="{905F30AB-1944-40FA-8F78-1F2314780D5C}" type="datetimeFigureOut">
              <a:rPr lang="en-US"/>
              <a:pPr>
                <a:defRPr/>
              </a:pPr>
              <a:t>9/4/2014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fontAlgn="auto">
              <a:spcBef>
                <a:spcPts val="0"/>
              </a:spcBef>
              <a:spcAft>
                <a:spcPts val="0"/>
              </a:spcAft>
              <a:defRPr sz="1200">
                <a:latin typeface="+mn-lt"/>
              </a:defRPr>
            </a:lvl1pPr>
          </a:lstStyle>
          <a:p>
            <a:pPr>
              <a:defRPr/>
            </a:pPr>
            <a:fld id="{7BA9B843-C717-4876-A657-7FB28D981841}" type="slidenum">
              <a:rPr lang="en-US"/>
              <a:pPr>
                <a:defRPr/>
              </a:pPr>
              <a:t>‹#›</a:t>
            </a:fld>
            <a:endParaRPr lang="en-US"/>
          </a:p>
        </p:txBody>
      </p:sp>
    </p:spTree>
    <p:extLst>
      <p:ext uri="{BB962C8B-B14F-4D97-AF65-F5344CB8AC3E}">
        <p14:creationId xmlns:p14="http://schemas.microsoft.com/office/powerpoint/2010/main" val="40175375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Image: http://commons.wikimedia.org/wiki/File:Police_and_Fire_Vehicles.jpg</a:t>
            </a:r>
          </a:p>
        </p:txBody>
      </p:sp>
      <p:sp>
        <p:nvSpPr>
          <p:cNvPr id="256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6C72A3-AAD9-4613-9AE5-80CBF05111BE}" type="slidenum">
              <a:rPr lang="en-US"/>
              <a:pPr fontAlgn="base">
                <a:spcBef>
                  <a:spcPct val="0"/>
                </a:spcBef>
                <a:spcAft>
                  <a:spcPct val="0"/>
                </a:spcAft>
                <a:defRPr/>
              </a:pPr>
              <a:t>4</a:t>
            </a:fld>
            <a:endParaRPr lang="en-US"/>
          </a:p>
        </p:txBody>
      </p:sp>
    </p:spTree>
    <p:extLst>
      <p:ext uri="{BB962C8B-B14F-4D97-AF65-F5344CB8AC3E}">
        <p14:creationId xmlns:p14="http://schemas.microsoft.com/office/powerpoint/2010/main" val="2259774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8"/>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tabLst>
                <a:tab pos="0" algn="l"/>
                <a:tab pos="417357" algn="l"/>
                <a:tab pos="834714" algn="l"/>
                <a:tab pos="1253689" algn="l"/>
                <a:tab pos="1671046" algn="l"/>
                <a:tab pos="2090020" algn="l"/>
                <a:tab pos="2507377" algn="l"/>
                <a:tab pos="2926352" algn="l"/>
                <a:tab pos="3343709" algn="l"/>
                <a:tab pos="3762683" algn="l"/>
                <a:tab pos="4180040" algn="l"/>
                <a:tab pos="4597397" algn="l"/>
                <a:tab pos="5016372" algn="l"/>
                <a:tab pos="5433729" algn="l"/>
                <a:tab pos="5852703" algn="l"/>
                <a:tab pos="6270060" algn="l"/>
                <a:tab pos="6689035" algn="l"/>
                <a:tab pos="7106392" algn="l"/>
                <a:tab pos="7525366" algn="l"/>
                <a:tab pos="7942723" algn="l"/>
                <a:tab pos="8361698" algn="l"/>
              </a:tabLst>
            </a:pPr>
            <a:fld id="{6702BD86-BF3A-4607-A037-CB681275FA90}" type="slidenum">
              <a:rPr lang="en-US" smtClean="0">
                <a:solidFill>
                  <a:srgbClr val="FFFFFF"/>
                </a:solidFill>
                <a:latin typeface="Times New Roman" pitchFamily="18" charset="0"/>
                <a:ea typeface="Arial Unicode MS" pitchFamily="34" charset="-128"/>
                <a:cs typeface="Arial Unicode MS" pitchFamily="34" charset="-128"/>
              </a:rPr>
              <a:pPr fontAlgn="base">
                <a:spcBef>
                  <a:spcPct val="0"/>
                </a:spcBef>
                <a:spcAft>
                  <a:spcPct val="0"/>
                </a:spcAft>
                <a:tabLst>
                  <a:tab pos="0" algn="l"/>
                  <a:tab pos="417357" algn="l"/>
                  <a:tab pos="834714" algn="l"/>
                  <a:tab pos="1253689" algn="l"/>
                  <a:tab pos="1671046" algn="l"/>
                  <a:tab pos="2090020" algn="l"/>
                  <a:tab pos="2507377" algn="l"/>
                  <a:tab pos="2926352" algn="l"/>
                  <a:tab pos="3343709" algn="l"/>
                  <a:tab pos="3762683" algn="l"/>
                  <a:tab pos="4180040" algn="l"/>
                  <a:tab pos="4597397" algn="l"/>
                  <a:tab pos="5016372" algn="l"/>
                  <a:tab pos="5433729" algn="l"/>
                  <a:tab pos="5852703" algn="l"/>
                  <a:tab pos="6270060" algn="l"/>
                  <a:tab pos="6689035" algn="l"/>
                  <a:tab pos="7106392" algn="l"/>
                  <a:tab pos="7525366" algn="l"/>
                  <a:tab pos="7942723" algn="l"/>
                  <a:tab pos="8361698" algn="l"/>
                </a:tabLst>
              </a:pPr>
              <a:t>28</a:t>
            </a:fld>
            <a:endParaRPr lang="en-US" smtClean="0">
              <a:solidFill>
                <a:srgbClr val="FFFFFF"/>
              </a:solidFill>
              <a:latin typeface="Times New Roman" pitchFamily="18" charset="0"/>
              <a:ea typeface="Arial Unicode MS" pitchFamily="34" charset="-128"/>
              <a:cs typeface="Arial Unicode MS" pitchFamily="34" charset="-128"/>
            </a:endParaRPr>
          </a:p>
        </p:txBody>
      </p:sp>
      <p:sp>
        <p:nvSpPr>
          <p:cNvPr id="44035" name="Text Box 1"/>
          <p:cNvSpPr txBox="1">
            <a:spLocks noChangeArrowheads="1"/>
          </p:cNvSpPr>
          <p:nvPr/>
        </p:nvSpPr>
        <p:spPr bwMode="auto">
          <a:xfrm>
            <a:off x="1027219" y="705300"/>
            <a:ext cx="4954340" cy="3484536"/>
          </a:xfrm>
          <a:prstGeom prst="rect">
            <a:avLst/>
          </a:prstGeom>
          <a:solidFill>
            <a:srgbClr val="FFFFFF"/>
          </a:solidFill>
          <a:ln w="9525">
            <a:solidFill>
              <a:srgbClr val="000000"/>
            </a:solidFill>
            <a:miter lim="800000"/>
            <a:headEnd/>
            <a:tailEnd/>
          </a:ln>
        </p:spPr>
        <p:txBody>
          <a:bodyPr wrap="none" lIns="83617" tIns="41809" rIns="83617" bIns="41809" anchor="ctr"/>
          <a:lstStyle/>
          <a:p>
            <a:endParaRPr lang="en-US">
              <a:latin typeface="Calibri" pitchFamily="34" charset="0"/>
            </a:endParaRPr>
          </a:p>
        </p:txBody>
      </p:sp>
      <p:sp>
        <p:nvSpPr>
          <p:cNvPr id="44036" name="Rectangle 2"/>
          <p:cNvSpPr>
            <a:spLocks noGrp="1" noChangeArrowheads="1"/>
          </p:cNvSpPr>
          <p:nvPr>
            <p:ph type="body"/>
          </p:nvPr>
        </p:nvSpPr>
        <p:spPr bwMode="auto">
          <a:xfrm>
            <a:off x="701040" y="4414177"/>
            <a:ext cx="5606698" cy="4180152"/>
          </a:xfrm>
          <a:noFill/>
        </p:spPr>
        <p:txBody>
          <a:bodyPr wrap="none" numCol="1" anchor="ctr" anchorCtr="0" compatLnSpc="1">
            <a:prstTxWarp prst="textNoShape">
              <a:avLst/>
            </a:prstTxWarp>
          </a:bodyPr>
          <a:lstStyle/>
          <a:p>
            <a:pPr eaLnBrk="1" hangingPunct="1">
              <a:spcBef>
                <a:spcPct val="0"/>
              </a:spcBef>
            </a:pPr>
            <a:endParaRPr lang="en-US" smtClean="0">
              <a:latin typeface="Times New Roman" pitchFamily="18" charset="0"/>
            </a:endParaRPr>
          </a:p>
        </p:txBody>
      </p:sp>
    </p:spTree>
    <p:extLst>
      <p:ext uri="{BB962C8B-B14F-4D97-AF65-F5344CB8AC3E}">
        <p14:creationId xmlns:p14="http://schemas.microsoft.com/office/powerpoint/2010/main" val="552249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ED572B-A07C-4E9B-981F-17646256D089}" type="slidenum">
              <a:rPr lang="en-US"/>
              <a:pPr fontAlgn="base">
                <a:spcBef>
                  <a:spcPct val="0"/>
                </a:spcBef>
                <a:spcAft>
                  <a:spcPct val="0"/>
                </a:spcAft>
                <a:defRPr/>
              </a:pPr>
              <a:t>29</a:t>
            </a:fld>
            <a:endParaRPr lang="en-US"/>
          </a:p>
        </p:txBody>
      </p:sp>
      <p:sp>
        <p:nvSpPr>
          <p:cNvPr id="46082" name="Rectangle 3074"/>
          <p:cNvSpPr>
            <a:spLocks noGrp="1" noRot="1" noChangeAspect="1" noChangeArrowheads="1" noTextEdit="1"/>
          </p:cNvSpPr>
          <p:nvPr>
            <p:ph type="sldImg"/>
          </p:nvPr>
        </p:nvSpPr>
        <p:spPr bwMode="auto">
          <a:noFill/>
          <a:ln>
            <a:solidFill>
              <a:srgbClr val="000000"/>
            </a:solidFill>
            <a:miter lim="800000"/>
            <a:headEnd/>
            <a:tailEnd/>
          </a:ln>
        </p:spPr>
      </p:sp>
      <p:sp>
        <p:nvSpPr>
          <p:cNvPr id="46083" name="Rectangle 3075"/>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3162373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With this graphic point out the difference between national and New England region.  Also ask people to name off some of the most commonly abused pharmaceuticals and be certain to identify which of them are opioids.</a:t>
            </a:r>
          </a:p>
        </p:txBody>
      </p:sp>
      <p:sp>
        <p:nvSpPr>
          <p:cNvPr id="184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ABEE1A-6470-4B50-A560-B41147D4B718}" type="slidenum">
              <a:rPr lang="en-US"/>
              <a:pPr fontAlgn="base">
                <a:spcBef>
                  <a:spcPct val="0"/>
                </a:spcBef>
                <a:spcAft>
                  <a:spcPct val="0"/>
                </a:spcAft>
                <a:defRPr/>
              </a:pPr>
              <a:t>31</a:t>
            </a:fld>
            <a:endParaRPr lang="en-US"/>
          </a:p>
        </p:txBody>
      </p:sp>
    </p:spTree>
    <p:extLst>
      <p:ext uri="{BB962C8B-B14F-4D97-AF65-F5344CB8AC3E}">
        <p14:creationId xmlns:p14="http://schemas.microsoft.com/office/powerpoint/2010/main" val="3221520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An overdose occurs when too much of an opioid, like heroin or Oxycontin,  fits in too many receptors slowing and then stopping the breathing</a:t>
            </a:r>
          </a:p>
          <a:p>
            <a:pPr eaLnBrk="1" hangingPunct="1">
              <a:spcBef>
                <a:spcPct val="0"/>
              </a:spcBef>
            </a:pPr>
            <a:endParaRPr lang="en-US" smtClean="0"/>
          </a:p>
        </p:txBody>
      </p:sp>
      <p:sp>
        <p:nvSpPr>
          <p:cNvPr id="327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AF6E186-F96B-49CE-AB54-8076C50A545F}" type="slidenum">
              <a:rPr lang="en-US"/>
              <a:pPr fontAlgn="base">
                <a:spcBef>
                  <a:spcPct val="0"/>
                </a:spcBef>
                <a:spcAft>
                  <a:spcPct val="0"/>
                </a:spcAft>
                <a:defRPr/>
              </a:pPr>
              <a:t>10</a:t>
            </a:fld>
            <a:endParaRPr lang="en-US"/>
          </a:p>
        </p:txBody>
      </p:sp>
    </p:spTree>
    <p:extLst>
      <p:ext uri="{BB962C8B-B14F-4D97-AF65-F5344CB8AC3E}">
        <p14:creationId xmlns:p14="http://schemas.microsoft.com/office/powerpoint/2010/main" val="1714310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743D65-BF76-4569-94E1-890502D3EB34}" type="slidenum">
              <a:rPr lang="en-US"/>
              <a:pPr fontAlgn="base">
                <a:spcBef>
                  <a:spcPct val="0"/>
                </a:spcBef>
                <a:spcAft>
                  <a:spcPct val="0"/>
                </a:spcAft>
                <a:defRPr/>
              </a:pPr>
              <a:t>14</a:t>
            </a:fld>
            <a:endParaRPr lang="en-US"/>
          </a:p>
        </p:txBody>
      </p:sp>
      <p:sp>
        <p:nvSpPr>
          <p:cNvPr id="25603" name="Rectangle 6"/>
          <p:cNvSpPr txBox="1">
            <a:spLocks noGrp="1" noChangeArrowheads="1"/>
          </p:cNvSpPr>
          <p:nvPr/>
        </p:nvSpPr>
        <p:spPr bwMode="auto">
          <a:xfrm>
            <a:off x="3967692" y="8831580"/>
            <a:ext cx="3041086" cy="463207"/>
          </a:xfrm>
          <a:prstGeom prst="rect">
            <a:avLst/>
          </a:prstGeom>
          <a:noFill/>
          <a:ln w="9525">
            <a:noFill/>
            <a:miter lim="800000"/>
            <a:headEnd/>
            <a:tailEnd/>
          </a:ln>
        </p:spPr>
        <p:txBody>
          <a:bodyPr lIns="0" tIns="0" rIns="0" bIns="0" anchor="b"/>
          <a:lstStyle/>
          <a:p>
            <a:pPr algn="r" defTabSz="465887">
              <a:lnSpc>
                <a:spcPct val="95000"/>
              </a:lnSpc>
              <a:buClr>
                <a:srgbClr val="000000"/>
              </a:buClr>
              <a:buSzPct val="100000"/>
              <a:tabLst>
                <a:tab pos="737654" algn="l"/>
                <a:tab pos="1475308" algn="l"/>
                <a:tab pos="2212962" algn="l"/>
                <a:tab pos="2950616" algn="l"/>
              </a:tabLst>
            </a:pPr>
            <a:fld id="{91B3C5F2-124D-4965-B537-1B2B1E3A44A0}" type="slidenum">
              <a:rPr lang="en-US" sz="1400">
                <a:solidFill>
                  <a:srgbClr val="FFFFFF"/>
                </a:solidFill>
                <a:latin typeface="Times New Roman" pitchFamily="18" charset="0"/>
                <a:cs typeface="Lucida Sans Unicode" pitchFamily="34" charset="0"/>
              </a:rPr>
              <a:pPr algn="r" defTabSz="465887">
                <a:lnSpc>
                  <a:spcPct val="95000"/>
                </a:lnSpc>
                <a:buClr>
                  <a:srgbClr val="000000"/>
                </a:buClr>
                <a:buSzPct val="100000"/>
                <a:tabLst>
                  <a:tab pos="737654" algn="l"/>
                  <a:tab pos="1475308" algn="l"/>
                  <a:tab pos="2212962" algn="l"/>
                  <a:tab pos="2950616" algn="l"/>
                </a:tabLst>
              </a:pPr>
              <a:t>14</a:t>
            </a:fld>
            <a:endParaRPr lang="en-US" sz="1400">
              <a:solidFill>
                <a:srgbClr val="FFFFFF"/>
              </a:solidFill>
              <a:latin typeface="Times New Roman" pitchFamily="18" charset="0"/>
              <a:cs typeface="Lucida Sans Unicode" pitchFamily="34" charset="0"/>
            </a:endParaRPr>
          </a:p>
        </p:txBody>
      </p:sp>
      <p:sp>
        <p:nvSpPr>
          <p:cNvPr id="25604" name="Text Box 1"/>
          <p:cNvSpPr txBox="1">
            <a:spLocks noChangeArrowheads="1"/>
          </p:cNvSpPr>
          <p:nvPr/>
        </p:nvSpPr>
        <p:spPr bwMode="auto">
          <a:xfrm>
            <a:off x="1168400" y="697230"/>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lstStyle/>
          <a:p>
            <a:pPr>
              <a:buClr>
                <a:srgbClr val="000000"/>
              </a:buClr>
              <a:buSzPct val="100000"/>
              <a:buFont typeface="Times New Roman" pitchFamily="18" charset="0"/>
              <a:buNone/>
            </a:pPr>
            <a:endParaRPr lang="en-US">
              <a:solidFill>
                <a:schemeClr val="bg1"/>
              </a:solidFill>
              <a:cs typeface="Lucida Sans Unicode" pitchFamily="34" charset="0"/>
            </a:endParaRPr>
          </a:p>
        </p:txBody>
      </p:sp>
      <p:sp>
        <p:nvSpPr>
          <p:cNvPr id="25605" name="Rectangle 2"/>
          <p:cNvSpPr>
            <a:spLocks noGrp="1" noChangeArrowheads="1"/>
          </p:cNvSpPr>
          <p:nvPr>
            <p:ph type="body"/>
          </p:nvPr>
        </p:nvSpPr>
        <p:spPr bwMode="auto">
          <a:noFill/>
        </p:spPr>
        <p:txBody>
          <a:bodyPr wrap="none" lIns="0" tIns="0" rIns="0" bIns="0" numCol="1" anchor="ctr" anchorCtr="0" compatLnSpc="1">
            <a:prstTxWarp prst="textNoShape">
              <a:avLst/>
            </a:prstTxWarp>
          </a:bodyPr>
          <a:lstStyle/>
          <a:p>
            <a:pPr defTabSz="465887" eaLnBrk="1" hangingPunct="1">
              <a:spcBef>
                <a:spcPct val="0"/>
              </a:spcBef>
            </a:pPr>
            <a:endParaRPr lang="en-US" smtClean="0"/>
          </a:p>
        </p:txBody>
      </p:sp>
      <p:sp>
        <p:nvSpPr>
          <p:cNvPr id="25606" name="Text Box 3"/>
          <p:cNvSpPr txBox="1">
            <a:spLocks noChangeArrowheads="1"/>
          </p:cNvSpPr>
          <p:nvPr/>
        </p:nvSpPr>
        <p:spPr bwMode="auto">
          <a:xfrm>
            <a:off x="3970938" y="8829967"/>
            <a:ext cx="3037840" cy="464820"/>
          </a:xfrm>
          <a:prstGeom prst="rect">
            <a:avLst/>
          </a:prstGeom>
          <a:noFill/>
          <a:ln w="9525">
            <a:noFill/>
            <a:miter lim="800000"/>
            <a:headEnd/>
            <a:tailEnd/>
          </a:ln>
        </p:spPr>
        <p:txBody>
          <a:bodyPr lIns="91710" tIns="47689" rIns="91710" bIns="47689" anchor="b"/>
          <a:lstStyle/>
          <a:p>
            <a:pPr algn="r" defTabSz="465887">
              <a:buClr>
                <a:srgbClr val="000000"/>
              </a:buClr>
              <a:buSzPct val="100000"/>
              <a:tabLst>
                <a:tab pos="737654" algn="l"/>
                <a:tab pos="1475308" algn="l"/>
                <a:tab pos="2212962" algn="l"/>
                <a:tab pos="2950616" algn="l"/>
              </a:tabLst>
            </a:pPr>
            <a:fld id="{33F05A1E-19E5-44A2-8DAD-2107026BF262}" type="slidenum">
              <a:rPr lang="en-US" sz="1200">
                <a:solidFill>
                  <a:srgbClr val="000000"/>
                </a:solidFill>
                <a:latin typeface="Calibri" pitchFamily="34" charset="0"/>
                <a:cs typeface="Lucida Sans Unicode" pitchFamily="34" charset="0"/>
              </a:rPr>
              <a:pPr algn="r" defTabSz="465887">
                <a:buClr>
                  <a:srgbClr val="000000"/>
                </a:buClr>
                <a:buSzPct val="100000"/>
                <a:tabLst>
                  <a:tab pos="737654" algn="l"/>
                  <a:tab pos="1475308" algn="l"/>
                  <a:tab pos="2212962" algn="l"/>
                  <a:tab pos="2950616" algn="l"/>
                </a:tabLst>
              </a:pPr>
              <a:t>14</a:t>
            </a:fld>
            <a:endParaRPr lang="en-US" sz="1200">
              <a:solidFill>
                <a:srgbClr val="000000"/>
              </a:solidFill>
              <a:latin typeface="Calibri" pitchFamily="34" charset="0"/>
              <a:cs typeface="Lucida Sans Unicode" pitchFamily="34" charset="0"/>
            </a:endParaRPr>
          </a:p>
        </p:txBody>
      </p:sp>
    </p:spTree>
    <p:extLst>
      <p:ext uri="{BB962C8B-B14F-4D97-AF65-F5344CB8AC3E}">
        <p14:creationId xmlns:p14="http://schemas.microsoft.com/office/powerpoint/2010/main" val="669334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An overdose occurs when too much of an opioid, like heroin or Oxycontin,  fits in too many receptors slowing and then stopping the breathing</a:t>
            </a:r>
          </a:p>
          <a:p>
            <a:pPr eaLnBrk="1" hangingPunct="1">
              <a:spcBef>
                <a:spcPct val="0"/>
              </a:spcBef>
            </a:pPr>
            <a:endParaRPr lang="en-US" smtClean="0"/>
          </a:p>
        </p:txBody>
      </p:sp>
      <p:sp>
        <p:nvSpPr>
          <p:cNvPr id="368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6A8B00C-8922-4123-9869-220CAA9A893C}" type="slidenum">
              <a:rPr lang="en-US"/>
              <a:pPr fontAlgn="base">
                <a:spcBef>
                  <a:spcPct val="0"/>
                </a:spcBef>
                <a:spcAft>
                  <a:spcPct val="0"/>
                </a:spcAft>
                <a:defRPr/>
              </a:pPr>
              <a:t>16</a:t>
            </a:fld>
            <a:endParaRPr lang="en-US"/>
          </a:p>
        </p:txBody>
      </p:sp>
    </p:spTree>
    <p:extLst>
      <p:ext uri="{BB962C8B-B14F-4D97-AF65-F5344CB8AC3E}">
        <p14:creationId xmlns:p14="http://schemas.microsoft.com/office/powerpoint/2010/main" val="2642526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BA9B843-C717-4876-A657-7FB28D981841}" type="slidenum">
              <a:rPr lang="en-US" smtClean="0"/>
              <a:pPr>
                <a:defRPr/>
              </a:pPr>
              <a:t>18</a:t>
            </a:fld>
            <a:endParaRPr lang="en-US"/>
          </a:p>
        </p:txBody>
      </p:sp>
    </p:spTree>
    <p:extLst>
      <p:ext uri="{BB962C8B-B14F-4D97-AF65-F5344CB8AC3E}">
        <p14:creationId xmlns:p14="http://schemas.microsoft.com/office/powerpoint/2010/main" val="975912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52CAF7A-E96E-4A25-99F3-C7C7C98C3C52}" type="slidenum">
              <a:rPr lang="en-US"/>
              <a:pPr fontAlgn="base">
                <a:spcBef>
                  <a:spcPct val="0"/>
                </a:spcBef>
                <a:spcAft>
                  <a:spcPct val="0"/>
                </a:spcAft>
                <a:defRPr/>
              </a:pPr>
              <a:t>20</a:t>
            </a:fld>
            <a:endParaRPr lang="en-US"/>
          </a:p>
        </p:txBody>
      </p:sp>
      <p:sp>
        <p:nvSpPr>
          <p:cNvPr id="31746"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03427" name="Rectangle 3"/>
          <p:cNvSpPr>
            <a:spLocks noGrp="1" noChangeArrowheads="1"/>
          </p:cNvSpPr>
          <p:nvPr>
            <p:ph type="body" idx="1"/>
          </p:nvPr>
        </p:nvSpPr>
        <p:spPr bwMode="auto">
          <a:xfrm>
            <a:off x="934720" y="4415790"/>
            <a:ext cx="5140960" cy="4183380"/>
          </a:xfrm>
          <a:solidFill>
            <a:srgbClr val="FFFFFF"/>
          </a:solidFill>
          <a:ln>
            <a:solidFill>
              <a:srgbClr val="000000"/>
            </a:solidFill>
            <a:miter lim="800000"/>
            <a:headEnd/>
            <a:tailEnd/>
          </a:ln>
        </p:spPr>
        <p:txBody>
          <a:bodyPr/>
          <a:lstStyle/>
          <a:p>
            <a:pPr marL="232943" indent="-232943" eaLnBrk="1" fontAlgn="auto" hangingPunct="1">
              <a:spcBef>
                <a:spcPts val="0"/>
              </a:spcBef>
              <a:spcAft>
                <a:spcPts val="0"/>
              </a:spcAft>
              <a:defRPr/>
            </a:pPr>
            <a:r>
              <a:rPr lang="en-US" b="1" dirty="0">
                <a:effectLst>
                  <a:outerShdw blurRad="38100" dist="38100" dir="2700000" algn="tl">
                    <a:srgbClr val="C0C0C0"/>
                  </a:outerShdw>
                </a:effectLst>
              </a:rPr>
              <a:t>A</a:t>
            </a:r>
            <a:r>
              <a:rPr lang="en-US" dirty="0"/>
              <a:t> 1998 national survey of police agencies conducted by the President’s “Drug Czar” reveled that police officers are unaware of the drugs associated with the Rave-style dance phenomena.  The report went on to say that police training and enforcement resources were almost entirely devoted to the older familiar drugs of abuse such as heroin, cocaine and marijuana.</a:t>
            </a:r>
          </a:p>
          <a:p>
            <a:pPr marL="232943" indent="-232943" eaLnBrk="1" fontAlgn="auto" hangingPunct="1">
              <a:spcBef>
                <a:spcPts val="0"/>
              </a:spcBef>
              <a:spcAft>
                <a:spcPts val="0"/>
              </a:spcAft>
              <a:defRPr/>
            </a:pPr>
            <a:r>
              <a:rPr lang="en-US" dirty="0"/>
              <a:t>To recognize these new club drugs a three step plan is recommended:</a:t>
            </a:r>
          </a:p>
          <a:p>
            <a:pPr marL="232943" indent="-232943" eaLnBrk="1" fontAlgn="auto" hangingPunct="1">
              <a:spcBef>
                <a:spcPts val="0"/>
              </a:spcBef>
              <a:spcAft>
                <a:spcPts val="0"/>
              </a:spcAft>
              <a:buFontTx/>
              <a:buAutoNum type="arabicPeriod"/>
              <a:defRPr/>
            </a:pPr>
            <a:r>
              <a:rPr lang="en-US" dirty="0"/>
              <a:t>The first tip-off that a person is a Club Drug user is to be able to recognize the jewelry, concealment methods and paraphernalia associated with these new drugs,</a:t>
            </a:r>
          </a:p>
          <a:p>
            <a:pPr marL="232943" indent="-232943" eaLnBrk="1" fontAlgn="auto" hangingPunct="1">
              <a:spcBef>
                <a:spcPts val="0"/>
              </a:spcBef>
              <a:spcAft>
                <a:spcPts val="0"/>
              </a:spcAft>
              <a:buFontTx/>
              <a:buAutoNum type="arabicPeriod"/>
              <a:defRPr/>
            </a:pPr>
            <a:r>
              <a:rPr lang="en-US" dirty="0"/>
              <a:t>Recognize what the different Club Drugs look like, as most look different than the classic drugs such as cocaine or heroin,</a:t>
            </a:r>
          </a:p>
          <a:p>
            <a:pPr marL="232943" indent="-232943" eaLnBrk="1" fontAlgn="auto" hangingPunct="1">
              <a:spcBef>
                <a:spcPts val="0"/>
              </a:spcBef>
              <a:spcAft>
                <a:spcPts val="0"/>
              </a:spcAft>
              <a:buFontTx/>
              <a:buAutoNum type="arabicPeriod"/>
              <a:defRPr/>
            </a:pPr>
            <a:r>
              <a:rPr lang="en-US" dirty="0"/>
              <a:t>Recognize and document the physical symptoms of impairment due to Club Drug use. </a:t>
            </a:r>
          </a:p>
          <a:p>
            <a:pPr marL="232943" indent="-232943" eaLnBrk="1" fontAlgn="auto" hangingPunct="1">
              <a:spcBef>
                <a:spcPts val="0"/>
              </a:spcBef>
              <a:spcAft>
                <a:spcPts val="0"/>
              </a:spcAft>
              <a:defRPr/>
            </a:pPr>
            <a:r>
              <a:rPr lang="en-US" dirty="0"/>
              <a:t> Some of these new Club Drugs will NOT be detectable in urine or substance tests at state crime labs because many are not yet scheduled as controlled substances.  Most of the responsibility to recognize these new drugs is on the first responders.  All drugs of abuse effect the eyes in predictable ways and can be an important clue to spotting the Club Drug abuser.</a:t>
            </a:r>
          </a:p>
        </p:txBody>
      </p:sp>
    </p:spTree>
    <p:extLst>
      <p:ext uri="{BB962C8B-B14F-4D97-AF65-F5344CB8AC3E}">
        <p14:creationId xmlns:p14="http://schemas.microsoft.com/office/powerpoint/2010/main" val="690180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02F670-7121-421F-B739-0DFFCF670D44}" type="slidenum">
              <a:rPr lang="en-US"/>
              <a:pPr fontAlgn="base">
                <a:spcBef>
                  <a:spcPct val="0"/>
                </a:spcBef>
                <a:spcAft>
                  <a:spcPct val="0"/>
                </a:spcAft>
                <a:defRPr/>
              </a:pPr>
              <a:t>21</a:t>
            </a:fld>
            <a:endParaRPr lang="en-US"/>
          </a:p>
        </p:txBody>
      </p:sp>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bwMode="auto">
          <a:xfrm>
            <a:off x="934720" y="4415790"/>
            <a:ext cx="5140960" cy="4183380"/>
          </a:xfrm>
          <a:noFill/>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2920269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Image: http://crossfitdelawarevalley.com/2013/03/20/cpr-certification-at-cfdv-5-5-13/</a:t>
            </a:r>
          </a:p>
        </p:txBody>
      </p:sp>
      <p:sp>
        <p:nvSpPr>
          <p:cNvPr id="481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011A8D-4D1F-4AE4-AEEC-5C7A4C29E1B0}" type="slidenum">
              <a:rPr lang="en-US"/>
              <a:pPr fontAlgn="base">
                <a:spcBef>
                  <a:spcPct val="0"/>
                </a:spcBef>
                <a:spcAft>
                  <a:spcPct val="0"/>
                </a:spcAft>
                <a:defRPr/>
              </a:pPr>
              <a:t>23</a:t>
            </a:fld>
            <a:endParaRPr lang="en-US"/>
          </a:p>
        </p:txBody>
      </p:sp>
    </p:spTree>
    <p:extLst>
      <p:ext uri="{BB962C8B-B14F-4D97-AF65-F5344CB8AC3E}">
        <p14:creationId xmlns:p14="http://schemas.microsoft.com/office/powerpoint/2010/main" val="247855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Image from: http://infusedmedical.com/ambubag.html</a:t>
            </a:r>
          </a:p>
        </p:txBody>
      </p:sp>
      <p:sp>
        <p:nvSpPr>
          <p:cNvPr id="501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10F898-032A-4996-8D42-ABC967C53B6D}" type="slidenum">
              <a:rPr lang="en-US"/>
              <a:pPr fontAlgn="base">
                <a:spcBef>
                  <a:spcPct val="0"/>
                </a:spcBef>
                <a:spcAft>
                  <a:spcPct val="0"/>
                </a:spcAft>
                <a:defRPr/>
              </a:pPr>
              <a:t>24</a:t>
            </a:fld>
            <a:endParaRPr lang="en-US"/>
          </a:p>
        </p:txBody>
      </p:sp>
    </p:spTree>
    <p:extLst>
      <p:ext uri="{BB962C8B-B14F-4D97-AF65-F5344CB8AC3E}">
        <p14:creationId xmlns:p14="http://schemas.microsoft.com/office/powerpoint/2010/main" val="2569911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a:defRPr/>
            </a:pPr>
            <a:endParaRPr lang="en-US"/>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pPr>
              <a:defRPr/>
            </a:pPr>
            <a:endParaRPr lang="en-US"/>
          </a:p>
        </p:txBody>
      </p:sp>
      <p:sp>
        <p:nvSpPr>
          <p:cNvPr id="116738" name="Rectangle 2"/>
          <p:cNvSpPr>
            <a:spLocks noGrp="1" noChangeArrowheads="1"/>
          </p:cNvSpPr>
          <p:nvPr>
            <p:ph type="ctrTitle"/>
          </p:nvPr>
        </p:nvSpPr>
        <p:spPr>
          <a:xfrm>
            <a:off x="914400" y="1524000"/>
            <a:ext cx="7623175" cy="1752600"/>
          </a:xfrm>
        </p:spPr>
        <p:txBody>
          <a:bodyPr/>
          <a:lstStyle>
            <a:lvl1pPr>
              <a:defRPr sz="5000"/>
            </a:lvl1pPr>
          </a:lstStyle>
          <a:p>
            <a:r>
              <a:rPr lang="en-US" altLang="en-US"/>
              <a:t>Click to edit Master title style</a:t>
            </a:r>
          </a:p>
        </p:txBody>
      </p:sp>
      <p:sp>
        <p:nvSpPr>
          <p:cNvPr id="116739"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
        <p:nvSpPr>
          <p:cNvPr id="6" name="Rectangle 4"/>
          <p:cNvSpPr>
            <a:spLocks noGrp="1" noChangeArrowheads="1"/>
          </p:cNvSpPr>
          <p:nvPr>
            <p:ph type="dt" sz="half" idx="10"/>
          </p:nvPr>
        </p:nvSpPr>
        <p:spPr/>
        <p:txBody>
          <a:bodyPr/>
          <a:lstStyle>
            <a:lvl1pPr>
              <a:defRPr/>
            </a:lvl1pPr>
          </a:lstStyle>
          <a:p>
            <a:pPr>
              <a:defRPr/>
            </a:pPr>
            <a:fld id="{DCB601B9-E7F5-4A50-A1EA-9E3099E401BD}" type="datetimeFigureOut">
              <a:rPr lang="en-US"/>
              <a:pPr>
                <a:defRPr/>
              </a:pPr>
              <a:t>9/4/2014</a:t>
            </a:fld>
            <a:endParaRPr lang="en-US" altLang="en-US"/>
          </a:p>
        </p:txBody>
      </p:sp>
      <p:sp>
        <p:nvSpPr>
          <p:cNvPr id="7"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a:lvl1pPr>
          </a:lstStyle>
          <a:p>
            <a:pPr>
              <a:defRPr/>
            </a:pPr>
            <a:fld id="{437E58DE-F7CA-4075-A242-EDB5D6EC30BC}" type="slidenum">
              <a:rPr lang="en-US" altLang="en-US"/>
              <a:pPr>
                <a:defRPr/>
              </a:pPr>
              <a:t>‹#›</a:t>
            </a:fld>
            <a:endParaRPr lang="en-US"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854ECD2-8C3F-4712-9BB3-AA1EADF27C20}" type="datetimeFigureOut">
              <a:rPr lang="en-US"/>
              <a:pPr>
                <a:defRPr/>
              </a:pPr>
              <a:t>9/4/2014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A4545E8-95D4-4350-B7E4-948C199F1702}" type="slidenum">
              <a:rPr lang="en-US" altLang="en-US"/>
              <a:pPr>
                <a:defRPr/>
              </a:pPr>
              <a:t>‹#›</a:t>
            </a:fld>
            <a:endParaRPr lang="en-US" altLang="en-US"/>
          </a:p>
        </p:txBody>
      </p:sp>
      <p:pic>
        <p:nvPicPr>
          <p:cNvPr id="7" name="Picture 2" descr="G:\JENNIFER ROWE\PRESCRIPTION-DRUG-TASK-FORCE_POWERPOINT-GRAPHI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21772"/>
            <a:ext cx="9216571" cy="69124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CFB7B9EE-6677-4D49-8C71-FE8681754C9C}" type="datetimeFigureOut">
              <a:rPr lang="en-US"/>
              <a:pPr>
                <a:defRPr/>
              </a:pPr>
              <a:t>9/4/2014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E728357-F273-4554-8377-670241BEC994}" type="slidenum">
              <a:rPr lang="en-US" altLang="en-US"/>
              <a:pPr>
                <a:defRPr/>
              </a:pPr>
              <a:t>‹#›</a:t>
            </a:fld>
            <a:endParaRPr lang="en-US" altLang="en-US"/>
          </a:p>
        </p:txBody>
      </p:sp>
      <p:pic>
        <p:nvPicPr>
          <p:cNvPr id="7" name="Picture 2" descr="G:\JENNIFER ROWE\PRESCRIPTION-DRUG-TASK-FORCE_POWERPOINT-GRAPHI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21772"/>
            <a:ext cx="9216571" cy="69124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6632AD53-8769-49B0-875D-0764A7D4322F}" type="datetimeFigureOut">
              <a:rPr lang="en-US"/>
              <a:pPr>
                <a:defRPr/>
              </a:pPr>
              <a:t>9/4/2014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CCF56C-047C-45F9-96FD-ACE74F291835}" type="slidenum">
              <a:rPr lang="en-US" altLang="en-US"/>
              <a:pPr>
                <a:defRPr/>
              </a:pPr>
              <a:t>‹#›</a:t>
            </a:fld>
            <a:endParaRPr lang="en-US"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5FD9264-5A95-4932-A707-B5FE12ABD453}" type="datetimeFigureOut">
              <a:rPr lang="en-US"/>
              <a:pPr>
                <a:defRPr/>
              </a:pPr>
              <a:t>9/4/2014</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3E0872E-E496-4595-8688-3DDA1B1BF536}" type="slidenum">
              <a:rPr lang="en-US" altLang="en-US"/>
              <a:pPr>
                <a:defRPr/>
              </a:pPr>
              <a:t>‹#›</a:t>
            </a:fld>
            <a:endParaRPr lang="en-US"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060FABA6-438B-4A9E-B104-D476634B99A4}" type="datetimeFigureOut">
              <a:rPr lang="en-US"/>
              <a:pPr>
                <a:defRPr/>
              </a:pPr>
              <a:t>9/4/2014</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568DDEA-9EED-48AF-A5B4-EA7273CA6652}" type="slidenum">
              <a:rPr lang="en-US" altLang="en-US"/>
              <a:pPr>
                <a:defRPr/>
              </a:pPr>
              <a:t>‹#›</a:t>
            </a:fld>
            <a:endParaRPr lang="en-US"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6CADD355-91DE-4CCC-8679-9E64C9FF19EF}" type="datetimeFigureOut">
              <a:rPr lang="en-US"/>
              <a:pPr>
                <a:defRPr/>
              </a:pPr>
              <a:t>9/4/2014</a:t>
            </a:fld>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3D87E7AA-3899-4C14-9AEE-0A0134CA310E}" type="slidenum">
              <a:rPr lang="en-US" altLang="en-US"/>
              <a:pPr>
                <a:defRPr/>
              </a:pPr>
              <a:t>‹#›</a:t>
            </a:fld>
            <a:endParaRPr lang="en-US"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4BB708B0-B4B3-44ED-8846-14597B1915E1}" type="datetimeFigureOut">
              <a:rPr lang="en-US"/>
              <a:pPr>
                <a:defRPr/>
              </a:pPr>
              <a:t>9/4/2014</a:t>
            </a:fld>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729B2346-FB4A-4B11-AD5D-6ED424FE8B44}" type="slidenum">
              <a:rPr lang="en-US" altLang="en-US"/>
              <a:pPr>
                <a:defRPr/>
              </a:pPr>
              <a:t>‹#›</a:t>
            </a:fld>
            <a:endParaRPr lang="en-US"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A7CDE87-D0FC-45CC-BC3F-A9ED0C8E6668}" type="datetimeFigureOut">
              <a:rPr lang="en-US"/>
              <a:pPr>
                <a:defRPr/>
              </a:pPr>
              <a:t>9/4/2014</a:t>
            </a:fld>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589D1E7D-C3A4-4F47-8FD9-A3842E88E2AD}" type="slidenum">
              <a:rPr lang="en-US" altLang="en-US"/>
              <a:pPr>
                <a:defRPr/>
              </a:pPr>
              <a:t>‹#›</a:t>
            </a:fld>
            <a:endParaRPr lang="en-US" altLang="en-US"/>
          </a:p>
        </p:txBody>
      </p:sp>
      <p:pic>
        <p:nvPicPr>
          <p:cNvPr id="2050" name="Picture 2" descr="G:\JENNIFER ROWE\PRESCRIPTION-DRUG-TASK-FORCE_POWERPOINT-GRAPHI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21772"/>
            <a:ext cx="9216571" cy="69124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CD6744A-B815-4547-9846-35F6726DE535}" type="datetimeFigureOut">
              <a:rPr lang="en-US"/>
              <a:pPr>
                <a:defRPr/>
              </a:pPr>
              <a:t>9/4/2014</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C3B31A0-8BAB-4C97-B56A-09F1E15B1771}" type="slidenum">
              <a:rPr lang="en-US" altLang="en-US"/>
              <a:pPr>
                <a:defRPr/>
              </a:pPr>
              <a:t>‹#›</a:t>
            </a:fld>
            <a:endParaRPr lang="en-US" altLang="en-US"/>
          </a:p>
        </p:txBody>
      </p:sp>
      <p:pic>
        <p:nvPicPr>
          <p:cNvPr id="8" name="Picture 2" descr="G:\JENNIFER ROWE\PRESCRIPTION-DRUG-TASK-FORCE_POWERPOINT-GRAPHI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21772"/>
            <a:ext cx="9216571" cy="69124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C54E5AA-5A41-4ED9-BEBC-0AD919C99B3A}" type="datetimeFigureOut">
              <a:rPr lang="en-US"/>
              <a:pPr>
                <a:defRPr/>
              </a:pPr>
              <a:t>9/4/2014</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10EB4D8-95F1-437A-9032-DB46FFB4243C}" type="slidenum">
              <a:rPr lang="en-US" altLang="en-US"/>
              <a:pPr>
                <a:defRPr/>
              </a:pPr>
              <a:t>‹#›</a:t>
            </a:fld>
            <a:endParaRPr lang="en-US" altLang="en-US"/>
          </a:p>
        </p:txBody>
      </p:sp>
      <p:pic>
        <p:nvPicPr>
          <p:cNvPr id="8" name="Picture 2" descr="G:\JENNIFER ROWE\PRESCRIPTION-DRUG-TASK-FORCE_POWERPOINT-GRAPHI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21772"/>
            <a:ext cx="9216571" cy="69124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15716"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mj-lt"/>
              </a:defRPr>
            </a:lvl1pPr>
          </a:lstStyle>
          <a:p>
            <a:pPr>
              <a:defRPr/>
            </a:pPr>
            <a:fld id="{CA467050-868A-4B8B-8715-96DB57586DC6}" type="datetimeFigureOut">
              <a:rPr lang="en-US"/>
              <a:pPr>
                <a:defRPr/>
              </a:pPr>
              <a:t>9/4/2014</a:t>
            </a:fld>
            <a:endParaRPr lang="en-US" altLang="en-US"/>
          </a:p>
        </p:txBody>
      </p:sp>
      <p:sp>
        <p:nvSpPr>
          <p:cNvPr id="11571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mj-lt"/>
              </a:defRPr>
            </a:lvl1pPr>
          </a:lstStyle>
          <a:p>
            <a:pPr>
              <a:defRPr/>
            </a:pPr>
            <a:endParaRPr lang="en-US" altLang="en-US"/>
          </a:p>
        </p:txBody>
      </p:sp>
      <p:sp>
        <p:nvSpPr>
          <p:cNvPr id="115718"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mj-lt"/>
              </a:defRPr>
            </a:lvl1pPr>
          </a:lstStyle>
          <a:p>
            <a:pPr>
              <a:defRPr/>
            </a:pPr>
            <a:fld id="{17B9CD1F-68D3-40E7-91CC-2078A365EC0E}" type="slidenum">
              <a:rPr lang="en-US" altLang="en-US"/>
              <a:pPr>
                <a:defRPr/>
              </a:pPr>
              <a:t>‹#›</a:t>
            </a:fld>
            <a:endParaRPr lang="en-US" altLang="en-US"/>
          </a:p>
        </p:txBody>
      </p:sp>
      <p:sp>
        <p:nvSpPr>
          <p:cNvPr id="115719"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pPr>
              <a:defRPr/>
            </a:pPr>
            <a:endParaRPr lang="en-US"/>
          </a:p>
        </p:txBody>
      </p:sp>
      <p:sp>
        <p:nvSpPr>
          <p:cNvPr id="115720"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712"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drmarkmoore.com/Medications/xanax_lg.htm" TargetMode="External"/><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image" Target="../media/image10.png"/><Relationship Id="rId7" Type="http://schemas.openxmlformats.org/officeDocument/2006/relationships/image" Target="../media/image18.gi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upload.wikimedia.org/wikipedia/commons/9/9b/Oxycodone.svg" TargetMode="External"/><Relationship Id="rId7" Type="http://schemas.openxmlformats.org/officeDocument/2006/relationships/hyperlink" Target="//upload.wikimedia.org/wikipedia/commons/b/b1/Heroin_-_Heroine.svg"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upload.wikimedia.org/wikipedia/commons/c/cc/Hydrocodone.svg" TargetMode="Externa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3"/>
          <p:cNvSpPr>
            <a:spLocks noGrp="1"/>
          </p:cNvSpPr>
          <p:nvPr>
            <p:ph type="ctrTitle" idx="4294967295"/>
          </p:nvPr>
        </p:nvSpPr>
        <p:spPr>
          <a:xfrm>
            <a:off x="2667000" y="21771"/>
            <a:ext cx="7772400" cy="1295400"/>
          </a:xfrm>
        </p:spPr>
        <p:txBody>
          <a:bodyPr anchor="ctr"/>
          <a:lstStyle/>
          <a:p>
            <a:pPr eaLnBrk="1" hangingPunct="1"/>
            <a:r>
              <a:rPr lang="en-US" sz="4000" b="1" dirty="0" smtClean="0">
                <a:solidFill>
                  <a:schemeClr val="bg1"/>
                </a:solidFill>
                <a:latin typeface="Calibri" pitchFamily="34" charset="0"/>
              </a:rPr>
              <a:t>Overdose Response Training</a:t>
            </a:r>
          </a:p>
        </p:txBody>
      </p:sp>
      <p:sp>
        <p:nvSpPr>
          <p:cNvPr id="4" name="TextBox 3"/>
          <p:cNvSpPr txBox="1"/>
          <p:nvPr/>
        </p:nvSpPr>
        <p:spPr>
          <a:xfrm>
            <a:off x="2743200" y="1676400"/>
            <a:ext cx="6248400" cy="3885679"/>
          </a:xfrm>
          <a:prstGeom prst="rect">
            <a:avLst/>
          </a:prstGeom>
          <a:noFill/>
        </p:spPr>
        <p:txBody>
          <a:bodyPr wrap="square" rtlCol="0">
            <a:spAutoFit/>
          </a:bodyPr>
          <a:lstStyle/>
          <a:p>
            <a:r>
              <a:rPr lang="en-US" sz="2000" b="1" dirty="0" smtClean="0">
                <a:solidFill>
                  <a:srgbClr val="0070C0"/>
                </a:solidFill>
                <a:latin typeface="Calibri" panose="020F0502020204030204" pitchFamily="34" charset="0"/>
                <a:cs typeface="Calibri" panose="020F0502020204030204" pitchFamily="34" charset="0"/>
              </a:rPr>
              <a:t>Dave Morgan, </a:t>
            </a:r>
            <a:r>
              <a:rPr lang="en-US" sz="2000" b="1" dirty="0" err="1" smtClean="0">
                <a:solidFill>
                  <a:srgbClr val="0070C0"/>
                </a:solidFill>
                <a:latin typeface="Calibri" panose="020F0502020204030204" pitchFamily="34" charset="0"/>
                <a:cs typeface="Calibri" panose="020F0502020204030204" pitchFamily="34" charset="0"/>
              </a:rPr>
              <a:t>RPh</a:t>
            </a:r>
            <a:endParaRPr lang="en-US" sz="2000" b="1" dirty="0" smtClean="0">
              <a:solidFill>
                <a:srgbClr val="0070C0"/>
              </a:solidFill>
              <a:latin typeface="Calibri" panose="020F0502020204030204" pitchFamily="34" charset="0"/>
              <a:cs typeface="Calibri" panose="020F0502020204030204" pitchFamily="34" charset="0"/>
            </a:endParaRPr>
          </a:p>
          <a:p>
            <a:pPr>
              <a:lnSpc>
                <a:spcPct val="150000"/>
              </a:lnSpc>
            </a:pPr>
            <a:r>
              <a:rPr lang="en-US" sz="1700" dirty="0">
                <a:solidFill>
                  <a:srgbClr val="0070C0"/>
                </a:solidFill>
                <a:latin typeface="Calibri" panose="020F0502020204030204" pitchFamily="34" charset="0"/>
                <a:cs typeface="Calibri" panose="020F0502020204030204" pitchFamily="34" charset="0"/>
              </a:rPr>
              <a:t>Safe Prescribing </a:t>
            </a:r>
            <a:r>
              <a:rPr lang="en-US" sz="1700" dirty="0" smtClean="0">
                <a:solidFill>
                  <a:srgbClr val="0070C0"/>
                </a:solidFill>
                <a:latin typeface="Calibri" panose="020F0502020204030204" pitchFamily="34" charset="0"/>
                <a:cs typeface="Calibri" panose="020F0502020204030204" pitchFamily="34" charset="0"/>
              </a:rPr>
              <a:t>Consultant, Norfolk District Attorney’s Office</a:t>
            </a:r>
          </a:p>
          <a:p>
            <a:endParaRPr lang="en-US" sz="1700" dirty="0">
              <a:solidFill>
                <a:srgbClr val="0070C0"/>
              </a:solidFill>
              <a:latin typeface="Calibri" panose="020F0502020204030204" pitchFamily="34" charset="0"/>
              <a:cs typeface="Calibri" panose="020F0502020204030204" pitchFamily="34" charset="0"/>
            </a:endParaRPr>
          </a:p>
          <a:p>
            <a:r>
              <a:rPr lang="en-AU" sz="2000" b="1" dirty="0">
                <a:solidFill>
                  <a:srgbClr val="0070C0"/>
                </a:solidFill>
                <a:latin typeface="Calibri" panose="020F0502020204030204" pitchFamily="34" charset="0"/>
                <a:cs typeface="Calibri" panose="020F0502020204030204" pitchFamily="34" charset="0"/>
              </a:rPr>
              <a:t>Daniel Muse, MD</a:t>
            </a:r>
          </a:p>
          <a:p>
            <a:pPr>
              <a:lnSpc>
                <a:spcPct val="150000"/>
              </a:lnSpc>
            </a:pPr>
            <a:r>
              <a:rPr lang="en-AU" sz="1700" dirty="0">
                <a:solidFill>
                  <a:srgbClr val="0070C0"/>
                </a:solidFill>
                <a:latin typeface="Calibri" panose="020F0502020204030204" pitchFamily="34" charset="0"/>
                <a:cs typeface="Calibri" panose="020F0502020204030204" pitchFamily="34" charset="0"/>
              </a:rPr>
              <a:t>Brockton Hospital</a:t>
            </a:r>
          </a:p>
          <a:p>
            <a:endParaRPr lang="en-AU" sz="1700" dirty="0">
              <a:solidFill>
                <a:srgbClr val="0070C0"/>
              </a:solidFill>
              <a:latin typeface="Calibri" panose="020F0502020204030204" pitchFamily="34" charset="0"/>
              <a:cs typeface="Calibri" panose="020F0502020204030204" pitchFamily="34" charset="0"/>
            </a:endParaRPr>
          </a:p>
          <a:p>
            <a:r>
              <a:rPr lang="en-AU" sz="2000" b="1" dirty="0" err="1" smtClean="0">
                <a:solidFill>
                  <a:srgbClr val="0070C0"/>
                </a:solidFill>
                <a:latin typeface="Calibri" panose="020F0502020204030204" pitchFamily="34" charset="0"/>
                <a:cs typeface="Calibri" panose="020F0502020204030204" pitchFamily="34" charset="0"/>
              </a:rPr>
              <a:t>Sgt.</a:t>
            </a:r>
            <a:r>
              <a:rPr lang="en-AU" sz="2000" b="1" dirty="0" smtClean="0">
                <a:solidFill>
                  <a:srgbClr val="0070C0"/>
                </a:solidFill>
                <a:latin typeface="Calibri" panose="020F0502020204030204" pitchFamily="34" charset="0"/>
                <a:cs typeface="Calibri" panose="020F0502020204030204" pitchFamily="34" charset="0"/>
              </a:rPr>
              <a:t> Brian Holmes &amp; </a:t>
            </a:r>
            <a:r>
              <a:rPr lang="en-AU" sz="2000" b="1" dirty="0" err="1" smtClean="0">
                <a:solidFill>
                  <a:srgbClr val="0070C0"/>
                </a:solidFill>
                <a:latin typeface="Calibri" panose="020F0502020204030204" pitchFamily="34" charset="0"/>
                <a:cs typeface="Calibri" panose="020F0502020204030204" pitchFamily="34" charset="0"/>
              </a:rPr>
              <a:t>Sgt.</a:t>
            </a:r>
            <a:r>
              <a:rPr lang="en-AU" sz="2000" b="1" dirty="0" smtClean="0">
                <a:solidFill>
                  <a:srgbClr val="0070C0"/>
                </a:solidFill>
                <a:latin typeface="Calibri" panose="020F0502020204030204" pitchFamily="34" charset="0"/>
                <a:cs typeface="Calibri" panose="020F0502020204030204" pitchFamily="34" charset="0"/>
              </a:rPr>
              <a:t> Donna McNamara</a:t>
            </a:r>
          </a:p>
          <a:p>
            <a:pPr>
              <a:lnSpc>
                <a:spcPct val="150000"/>
              </a:lnSpc>
            </a:pPr>
            <a:r>
              <a:rPr lang="en-AU" sz="1700" dirty="0" smtClean="0">
                <a:solidFill>
                  <a:srgbClr val="0070C0"/>
                </a:solidFill>
                <a:latin typeface="Calibri" panose="020F0502020204030204" pitchFamily="34" charset="0"/>
                <a:cs typeface="Calibri" panose="020F0502020204030204" pitchFamily="34" charset="0"/>
              </a:rPr>
              <a:t>Stoughton Police Department</a:t>
            </a:r>
          </a:p>
          <a:p>
            <a:pPr>
              <a:lnSpc>
                <a:spcPct val="200000"/>
              </a:lnSpc>
            </a:pPr>
            <a:r>
              <a:rPr lang="en-US" sz="2000" b="1" dirty="0" smtClean="0">
                <a:solidFill>
                  <a:srgbClr val="0070C0"/>
                </a:solidFill>
                <a:latin typeface="Calibri" panose="020F0502020204030204" pitchFamily="34" charset="0"/>
                <a:cs typeface="Calibri" panose="020F0502020204030204" pitchFamily="34" charset="0"/>
              </a:rPr>
              <a:t>Lt . Patrick Glynn</a:t>
            </a:r>
            <a:r>
              <a:rPr lang="en-US" sz="1700" b="1" dirty="0" smtClean="0">
                <a:solidFill>
                  <a:srgbClr val="0070C0"/>
                </a:solidFill>
                <a:latin typeface="Calibri" panose="020F0502020204030204" pitchFamily="34" charset="0"/>
                <a:cs typeface="Calibri" panose="020F0502020204030204" pitchFamily="34" charset="0"/>
              </a:rPr>
              <a:t/>
            </a:r>
            <a:br>
              <a:rPr lang="en-US" sz="1700" b="1" dirty="0" smtClean="0">
                <a:solidFill>
                  <a:srgbClr val="0070C0"/>
                </a:solidFill>
                <a:latin typeface="Calibri" panose="020F0502020204030204" pitchFamily="34" charset="0"/>
                <a:cs typeface="Calibri" panose="020F0502020204030204" pitchFamily="34" charset="0"/>
              </a:rPr>
            </a:br>
            <a:endParaRPr lang="en-US" dirty="0">
              <a:solidFill>
                <a:srgbClr val="0070C0"/>
              </a:solidFill>
              <a:latin typeface="Calibri" panose="020F0502020204030204" pitchFamily="34" charset="0"/>
              <a:cs typeface="Calibri" panose="020F0502020204030204" pitchFamily="34" charset="0"/>
            </a:endParaRPr>
          </a:p>
        </p:txBody>
      </p:sp>
      <p:cxnSp>
        <p:nvCxnSpPr>
          <p:cNvPr id="5" name="Straight Connector 4"/>
          <p:cNvCxnSpPr/>
          <p:nvPr/>
        </p:nvCxnSpPr>
        <p:spPr>
          <a:xfrm>
            <a:off x="2819400" y="2057400"/>
            <a:ext cx="65532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819400" y="3018971"/>
            <a:ext cx="65532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90371" y="3962400"/>
            <a:ext cx="65532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819400" y="4913086"/>
            <a:ext cx="65532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743200" y="4923472"/>
            <a:ext cx="6248400" cy="1477328"/>
          </a:xfrm>
          <a:prstGeom prst="rect">
            <a:avLst/>
          </a:prstGeom>
          <a:noFill/>
        </p:spPr>
        <p:txBody>
          <a:bodyPr wrap="square" rtlCol="0">
            <a:spAutoFit/>
          </a:bodyPr>
          <a:lstStyle/>
          <a:p>
            <a:r>
              <a:rPr lang="en-AU" sz="1700" dirty="0" smtClean="0">
                <a:solidFill>
                  <a:srgbClr val="0070C0"/>
                </a:solidFill>
                <a:latin typeface="Calibri" panose="020F0502020204030204" pitchFamily="34" charset="0"/>
                <a:cs typeface="Calibri" panose="020F0502020204030204" pitchFamily="34" charset="0"/>
              </a:rPr>
              <a:t>Quincy Police  Department</a:t>
            </a:r>
          </a:p>
          <a:p>
            <a:pPr>
              <a:lnSpc>
                <a:spcPct val="200000"/>
              </a:lnSpc>
            </a:pPr>
            <a:r>
              <a:rPr lang="en-US" sz="1700" b="1" dirty="0" smtClean="0">
                <a:solidFill>
                  <a:srgbClr val="0070C0"/>
                </a:solidFill>
                <a:latin typeface="Calibri" panose="020F0502020204030204" pitchFamily="34" charset="0"/>
                <a:cs typeface="Calibri" panose="020F0502020204030204" pitchFamily="34" charset="0"/>
              </a:rPr>
              <a:t/>
            </a:r>
            <a:br>
              <a:rPr lang="en-US" sz="1700" b="1" dirty="0" smtClean="0">
                <a:solidFill>
                  <a:srgbClr val="0070C0"/>
                </a:solidFill>
                <a:latin typeface="Calibri" panose="020F0502020204030204" pitchFamily="34" charset="0"/>
                <a:cs typeface="Calibri" panose="020F0502020204030204" pitchFamily="34" charset="0"/>
              </a:rPr>
            </a:br>
            <a:endParaRPr lang="en-US" dirty="0">
              <a:solidFill>
                <a:srgbClr val="0070C0"/>
              </a:solidFill>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09600" y="-457200"/>
            <a:ext cx="10363200" cy="784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30" name="Picture 2"/>
          <p:cNvPicPr>
            <a:picLocks noChangeAspect="1" noChangeArrowheads="1"/>
          </p:cNvPicPr>
          <p:nvPr/>
        </p:nvPicPr>
        <p:blipFill>
          <a:blip r:embed="rId3" cstate="print"/>
          <a:srcRect/>
          <a:stretch>
            <a:fillRect/>
          </a:stretch>
        </p:blipFill>
        <p:spPr bwMode="auto">
          <a:xfrm>
            <a:off x="4202113" y="1192213"/>
            <a:ext cx="4829175" cy="5614987"/>
          </a:xfrm>
          <a:prstGeom prst="rect">
            <a:avLst/>
          </a:prstGeom>
          <a:noFill/>
          <a:ln w="9525">
            <a:noFill/>
            <a:miter lim="800000"/>
            <a:headEnd/>
            <a:tailEnd/>
          </a:ln>
        </p:spPr>
      </p:pic>
      <p:sp>
        <p:nvSpPr>
          <p:cNvPr id="10" name="TextBox 9"/>
          <p:cNvSpPr txBox="1"/>
          <p:nvPr/>
        </p:nvSpPr>
        <p:spPr>
          <a:xfrm>
            <a:off x="152400" y="2514600"/>
            <a:ext cx="4800600" cy="522288"/>
          </a:xfrm>
          <a:prstGeom prst="rect">
            <a:avLst/>
          </a:prstGeom>
          <a:noFill/>
        </p:spPr>
        <p:txBody>
          <a:bodyPr>
            <a:spAutoFit/>
          </a:bodyPr>
          <a:lstStyle/>
          <a:p>
            <a:pPr fontAlgn="auto">
              <a:spcBef>
                <a:spcPts val="0"/>
              </a:spcBef>
              <a:spcAft>
                <a:spcPts val="0"/>
              </a:spcAft>
              <a:defRPr/>
            </a:pPr>
            <a:r>
              <a:rPr lang="en-US" sz="2800" b="1" dirty="0">
                <a:latin typeface="+mj-lt"/>
              </a:rPr>
              <a:t>Opioid Receptors, brain</a:t>
            </a:r>
          </a:p>
        </p:txBody>
      </p:sp>
      <p:pic>
        <p:nvPicPr>
          <p:cNvPr id="22532" name="Picture 3"/>
          <p:cNvPicPr>
            <a:picLocks noChangeAspect="1" noChangeArrowheads="1"/>
          </p:cNvPicPr>
          <p:nvPr/>
        </p:nvPicPr>
        <p:blipFill>
          <a:blip r:embed="rId4" cstate="print"/>
          <a:srcRect/>
          <a:stretch>
            <a:fillRect/>
          </a:stretch>
        </p:blipFill>
        <p:spPr bwMode="auto">
          <a:xfrm>
            <a:off x="5303838" y="2671763"/>
            <a:ext cx="250825" cy="468312"/>
          </a:xfrm>
          <a:prstGeom prst="rect">
            <a:avLst/>
          </a:prstGeom>
          <a:noFill/>
          <a:ln w="9525">
            <a:noFill/>
            <a:miter lim="800000"/>
            <a:headEnd/>
            <a:tailEnd/>
          </a:ln>
        </p:spPr>
      </p:pic>
      <p:pic>
        <p:nvPicPr>
          <p:cNvPr id="22533" name="Picture 3"/>
          <p:cNvPicPr>
            <a:picLocks noChangeAspect="1" noChangeArrowheads="1"/>
          </p:cNvPicPr>
          <p:nvPr/>
        </p:nvPicPr>
        <p:blipFill>
          <a:blip r:embed="rId5" cstate="print"/>
          <a:srcRect/>
          <a:stretch>
            <a:fillRect/>
          </a:stretch>
        </p:blipFill>
        <p:spPr bwMode="auto">
          <a:xfrm>
            <a:off x="5867400" y="2200275"/>
            <a:ext cx="223838" cy="419100"/>
          </a:xfrm>
          <a:prstGeom prst="rect">
            <a:avLst/>
          </a:prstGeom>
          <a:noFill/>
          <a:ln w="9525">
            <a:noFill/>
            <a:miter lim="800000"/>
            <a:headEnd/>
            <a:tailEnd/>
          </a:ln>
        </p:spPr>
      </p:pic>
      <p:pic>
        <p:nvPicPr>
          <p:cNvPr id="22534" name="Picture 3"/>
          <p:cNvPicPr>
            <a:picLocks noChangeAspect="1" noChangeArrowheads="1"/>
          </p:cNvPicPr>
          <p:nvPr/>
        </p:nvPicPr>
        <p:blipFill>
          <a:blip r:embed="rId6" cstate="print"/>
          <a:srcRect/>
          <a:stretch>
            <a:fillRect/>
          </a:stretch>
        </p:blipFill>
        <p:spPr bwMode="auto">
          <a:xfrm>
            <a:off x="6323013" y="2632075"/>
            <a:ext cx="293687" cy="546100"/>
          </a:xfrm>
          <a:prstGeom prst="rect">
            <a:avLst/>
          </a:prstGeom>
          <a:noFill/>
          <a:ln w="9525">
            <a:noFill/>
            <a:miter lim="800000"/>
            <a:headEnd/>
            <a:tailEnd/>
          </a:ln>
        </p:spPr>
      </p:pic>
      <p:pic>
        <p:nvPicPr>
          <p:cNvPr id="22535" name="Picture 3"/>
          <p:cNvPicPr>
            <a:picLocks noChangeAspect="1" noChangeArrowheads="1"/>
          </p:cNvPicPr>
          <p:nvPr/>
        </p:nvPicPr>
        <p:blipFill>
          <a:blip r:embed="rId6" cstate="print"/>
          <a:srcRect/>
          <a:stretch>
            <a:fillRect/>
          </a:stretch>
        </p:blipFill>
        <p:spPr bwMode="auto">
          <a:xfrm>
            <a:off x="6781800" y="3079750"/>
            <a:ext cx="292100" cy="546100"/>
          </a:xfrm>
          <a:prstGeom prst="rect">
            <a:avLst/>
          </a:prstGeom>
          <a:noFill/>
          <a:ln w="9525">
            <a:noFill/>
            <a:miter lim="800000"/>
            <a:headEnd/>
            <a:tailEnd/>
          </a:ln>
        </p:spPr>
      </p:pic>
      <p:pic>
        <p:nvPicPr>
          <p:cNvPr id="22536" name="Picture 3"/>
          <p:cNvPicPr>
            <a:picLocks noChangeAspect="1" noChangeArrowheads="1"/>
          </p:cNvPicPr>
          <p:nvPr/>
        </p:nvPicPr>
        <p:blipFill>
          <a:blip r:embed="rId5" cstate="print"/>
          <a:srcRect/>
          <a:stretch>
            <a:fillRect/>
          </a:stretch>
        </p:blipFill>
        <p:spPr bwMode="auto">
          <a:xfrm>
            <a:off x="7064375" y="2314575"/>
            <a:ext cx="225425" cy="417513"/>
          </a:xfrm>
          <a:prstGeom prst="rect">
            <a:avLst/>
          </a:prstGeom>
          <a:noFill/>
          <a:ln w="9525">
            <a:noFill/>
            <a:miter lim="800000"/>
            <a:headEnd/>
            <a:tailEnd/>
          </a:ln>
        </p:spPr>
      </p:pic>
      <p:pic>
        <p:nvPicPr>
          <p:cNvPr id="22537" name="Picture 3"/>
          <p:cNvPicPr>
            <a:picLocks noChangeAspect="1" noChangeArrowheads="1"/>
          </p:cNvPicPr>
          <p:nvPr/>
        </p:nvPicPr>
        <p:blipFill>
          <a:blip r:embed="rId5" cstate="print"/>
          <a:srcRect/>
          <a:stretch>
            <a:fillRect/>
          </a:stretch>
        </p:blipFill>
        <p:spPr bwMode="auto">
          <a:xfrm>
            <a:off x="7721600" y="2776538"/>
            <a:ext cx="223838" cy="417512"/>
          </a:xfrm>
          <a:prstGeom prst="rect">
            <a:avLst/>
          </a:prstGeom>
          <a:noFill/>
          <a:ln w="9525">
            <a:noFill/>
            <a:miter lim="800000"/>
            <a:headEnd/>
            <a:tailEnd/>
          </a:ln>
        </p:spPr>
      </p:pic>
      <p:sp>
        <p:nvSpPr>
          <p:cNvPr id="21" name="TextBox 20"/>
          <p:cNvSpPr txBox="1">
            <a:spLocks noChangeArrowheads="1"/>
          </p:cNvSpPr>
          <p:nvPr/>
        </p:nvSpPr>
        <p:spPr bwMode="auto">
          <a:xfrm>
            <a:off x="831850" y="3140075"/>
            <a:ext cx="1377950" cy="522288"/>
          </a:xfrm>
          <a:prstGeom prst="rect">
            <a:avLst/>
          </a:prstGeom>
          <a:noFill/>
          <a:ln w="9525">
            <a:noFill/>
            <a:miter lim="800000"/>
            <a:headEnd/>
            <a:tailEnd/>
          </a:ln>
        </p:spPr>
        <p:txBody>
          <a:bodyPr wrap="none">
            <a:spAutoFit/>
          </a:bodyPr>
          <a:lstStyle/>
          <a:p>
            <a:r>
              <a:rPr lang="en-US" sz="2800" b="1">
                <a:latin typeface="Calibri" pitchFamily="34" charset="0"/>
              </a:rPr>
              <a:t>Opioid</a:t>
            </a:r>
          </a:p>
        </p:txBody>
      </p:sp>
      <p:sp>
        <p:nvSpPr>
          <p:cNvPr id="24" name="Oval 23"/>
          <p:cNvSpPr/>
          <p:nvPr/>
        </p:nvSpPr>
        <p:spPr>
          <a:xfrm>
            <a:off x="8001000" y="7239000"/>
            <a:ext cx="3556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Oval 24"/>
          <p:cNvSpPr/>
          <p:nvPr/>
        </p:nvSpPr>
        <p:spPr>
          <a:xfrm>
            <a:off x="8305800" y="7010400"/>
            <a:ext cx="3556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Oval 25"/>
          <p:cNvSpPr/>
          <p:nvPr/>
        </p:nvSpPr>
        <p:spPr>
          <a:xfrm>
            <a:off x="8166100" y="6884988"/>
            <a:ext cx="279400" cy="2286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Oval 26"/>
          <p:cNvSpPr/>
          <p:nvPr/>
        </p:nvSpPr>
        <p:spPr>
          <a:xfrm>
            <a:off x="7772400" y="7162800"/>
            <a:ext cx="3048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Oval 27"/>
          <p:cNvSpPr/>
          <p:nvPr/>
        </p:nvSpPr>
        <p:spPr>
          <a:xfrm>
            <a:off x="7848600" y="6858000"/>
            <a:ext cx="330200" cy="28257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7543800" y="7010400"/>
            <a:ext cx="3556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33" name="Curved Connector 32"/>
          <p:cNvCxnSpPr/>
          <p:nvPr/>
        </p:nvCxnSpPr>
        <p:spPr>
          <a:xfrm rot="16200000" flipH="1">
            <a:off x="5468144" y="5004594"/>
            <a:ext cx="3186112" cy="558800"/>
          </a:xfrm>
          <a:prstGeom prst="curvedConnector3">
            <a:avLst>
              <a:gd name="adj1" fmla="val 50000"/>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3810000" y="2409825"/>
            <a:ext cx="2057400" cy="366713"/>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06125" y="1515408"/>
            <a:ext cx="3346750" cy="923330"/>
          </a:xfrm>
          <a:prstGeom prst="rect">
            <a:avLst/>
          </a:prstGeom>
          <a:noFill/>
        </p:spPr>
        <p:txBody>
          <a:bodyPr wrap="none">
            <a:spAutoFit/>
          </a:bodyPr>
          <a:lstStyle/>
          <a:p>
            <a:pPr algn="ctr" fontAlgn="auto">
              <a:spcBef>
                <a:spcPts val="0"/>
              </a:spcBef>
              <a:spcAft>
                <a:spcPts val="0"/>
              </a:spcAft>
              <a:defRPr/>
            </a:pPr>
            <a:r>
              <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OVERDOSE</a:t>
            </a:r>
          </a:p>
        </p:txBody>
      </p:sp>
      <p:cxnSp>
        <p:nvCxnSpPr>
          <p:cNvPr id="35" name="Straight Arrow Connector 34"/>
          <p:cNvCxnSpPr/>
          <p:nvPr/>
        </p:nvCxnSpPr>
        <p:spPr>
          <a:xfrm flipV="1">
            <a:off x="1924050" y="2632075"/>
            <a:ext cx="3379788" cy="77152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400" b="1" kern="0" dirty="0" smtClean="0">
                <a:solidFill>
                  <a:schemeClr val="bg1"/>
                </a:solidFill>
                <a:latin typeface="Calibri" pitchFamily="34" charset="0"/>
              </a:rPr>
              <a:t>How do opioids affect breathing?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down)">
                                      <p:cBhvr>
                                        <p:cTn id="11" dur="500"/>
                                        <p:tgtEl>
                                          <p:spTgt spid="43"/>
                                        </p:tgtEl>
                                      </p:cBhvr>
                                    </p:animEffect>
                                  </p:childTnLst>
                                </p:cTn>
                              </p:par>
                            </p:childTnLst>
                          </p:cTn>
                        </p:par>
                      </p:childTnLst>
                    </p:cTn>
                  </p:par>
                  <p:par>
                    <p:cTn id="12" fill="hold">
                      <p:stCondLst>
                        <p:cond delay="indefinite"/>
                      </p:stCondLst>
                      <p:childTnLst>
                        <p:par>
                          <p:cTn id="13" fill="hold">
                            <p:stCondLst>
                              <p:cond delay="0"/>
                            </p:stCondLst>
                            <p:childTnLst>
                              <p:par>
                                <p:cTn id="14" presetID="0" presetClass="path" presetSubtype="0" accel="50000" decel="50000" fill="hold" grpId="0" nodeType="clickEffect">
                                  <p:stCondLst>
                                    <p:cond delay="0"/>
                                  </p:stCondLst>
                                  <p:childTnLst>
                                    <p:animMotion origin="layout" path="M -0.00972 -0.0037 C -0.01111 -0.01319 -0.01076 -0.01689 -0.01666 -0.02222 C -0.01718 -0.02407 -0.01684 -0.02662 -0.01805 -0.02777 C -0.01944 -0.02939 -0.03298 -0.03287 -0.03472 -0.03333 C -0.03993 -0.04351 -0.03993 -0.07314 -0.04166 -0.08888 C -0.04288 -0.16851 -0.03854 -0.15208 -0.04583 -0.19074 C -0.04635 -0.19861 -0.04652 -0.20601 -0.04722 -0.21342 C -0.04739 -0.21481 -0.04843 -0.21666 -0.04861 -0.21851 C -0.04861 -0.21967 -0.04982 -0.26435 -0.05138 -0.27407 C -0.05381 -0.28981 -0.06006 -0.30277 -0.0625 -0.31851 C -0.06701 -0.34861 -0.06302 -0.33194 -0.06666 -0.34629 C -0.06892 -0.3706 -0.07222 -0.3949 -0.07638 -0.41851 C -0.07916 -0.43495 -0.08038 -0.45416 -0.0875 -0.46851 C -0.08975 -0.48356 -0.09305 -0.49814 -0.09583 -0.51296 C -0.09774 -0.52338 -0.09739 -0.53425 -0.1 -0.54444 C -0.10156 -0.5625 -0.1026 -0.58263 -0.10694 -0.6 C -0.10798 -0.63611 -0.10816 -0.67916 -0.12083 -0.71296 C -0.1243 -0.72199 -0.12934 -0.72893 -0.13333 -0.73703 C -0.14253 -0.75648 -0.1342 -0.74768 -0.14305 -0.75555 C -0.15312 -0.77569 -0.17413 -0.78171 -0.19027 -0.78888 C -0.2052 -0.78564 -0.21458 -0.77152 -0.22361 -0.75555 C -0.22708 -0.74166 -0.23229 -0.72731 -0.2375 -0.71481 C -0.24322 -0.70092 -0.25277 -0.68935 -0.25277 -0.67222 " pathEditMode="relative" rAng="0" ptsTypes="ffffffffffffffffffffffA">
                                      <p:cBhvr>
                                        <p:cTn id="15" dur="2000" fill="hold"/>
                                        <p:tgtEl>
                                          <p:spTgt spid="29"/>
                                        </p:tgtEl>
                                        <p:attrNameLst>
                                          <p:attrName>ppt_x</p:attrName>
                                          <p:attrName>ppt_y</p:attrName>
                                        </p:attrNameLst>
                                      </p:cBhvr>
                                      <p:rCtr x="-12153" y="-39259"/>
                                    </p:animMotion>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childTnLst>
                          </p:cTn>
                        </p:par>
                        <p:par>
                          <p:cTn id="25" fill="hold">
                            <p:stCondLst>
                              <p:cond delay="1000"/>
                            </p:stCondLst>
                            <p:childTnLst>
                              <p:par>
                                <p:cTn id="26" presetID="0" presetClass="path" presetSubtype="0" accel="50000" decel="50000" fill="hold" grpId="0" nodeType="afterEffect">
                                  <p:stCondLst>
                                    <p:cond delay="0"/>
                                  </p:stCondLst>
                                  <p:childTnLst>
                                    <p:animMotion origin="layout" path="M -6.66667E-6 -4.44444E-6 C -0.01199 -0.01597 -0.029 -0.0338 -0.04445 -0.04259 C -0.05417 -0.04815 -0.06077 -0.05301 -0.06667 -0.06481 C -0.07171 -0.0919 -0.08108 -0.11736 -0.08612 -0.14467 C -0.08837 -0.15648 -0.08733 -0.15741 -0.0889 -0.17222 C -0.09115 -0.19398 -0.09497 -0.21528 -0.09723 -0.23704 C -0.09827 -0.24722 -0.1014 -0.25648 -0.10278 -0.26667 C -0.1066 -0.29421 -0.11129 -0.32222 -0.1139 -0.35 C -0.11476 -0.4 -0.11667 -0.45 -0.11667 -0.5 C -0.11667 -0.5243 -0.11719 -0.55347 -0.11112 -0.57778 C -0.11008 -0.58704 -0.10921 -0.59491 -0.10695 -0.6037 C -0.10487 -0.62662 -0.10383 -0.63704 -0.10556 -0.66296 C -0.1066 -0.67917 -0.11511 -0.6919 -0.12084 -0.70555 C -0.13178 -0.73171 -0.14515 -0.75324 -0.16528 -0.76667 C -0.17153 -0.77083 -0.18056 -0.77222 -0.18751 -0.77407 C -0.19358 -0.77292 -0.19723 -0.77407 -0.2014 -0.76852 C -0.20261 -0.7669 -0.20348 -0.76505 -0.20417 -0.76296 C -0.20487 -0.76111 -0.20556 -0.75741 -0.20556 -0.75741 " pathEditMode="relative" ptsTypes="fffffffffffffffffA">
                                      <p:cBhvr>
                                        <p:cTn id="27" dur="2000" fill="hold"/>
                                        <p:tgtEl>
                                          <p:spTgt spid="27"/>
                                        </p:tgtEl>
                                        <p:attrNameLst>
                                          <p:attrName>ppt_x</p:attrName>
                                          <p:attrName>ppt_y</p:attrName>
                                        </p:attrNameLst>
                                      </p:cBhvr>
                                    </p:animMotion>
                                  </p:childTnLst>
                                </p:cTn>
                              </p:par>
                            </p:childTnLst>
                          </p:cTn>
                        </p:par>
                        <p:par>
                          <p:cTn id="28" fill="hold">
                            <p:stCondLst>
                              <p:cond delay="3000"/>
                            </p:stCondLst>
                            <p:childTnLst>
                              <p:par>
                                <p:cTn id="29" presetID="0" presetClass="path" presetSubtype="0" accel="50000" decel="50000" fill="hold" grpId="0" nodeType="afterEffect">
                                  <p:stCondLst>
                                    <p:cond delay="0"/>
                                  </p:stCondLst>
                                  <p:childTnLst>
                                    <p:animMotion origin="layout" path="M -0.00694 0.00509 C -0.01197 -0.00741 -0.01875 -0.02084 -0.02361 -0.0338 C -0.0243 -0.03565 -0.02413 -0.03773 -0.025 -0.03935 C -0.03142 -0.05 -0.04149 -0.05949 -0.04861 -0.06898 C -0.0559 -0.07871 -0.05868 -0.09445 -0.06388 -0.10602 C -0.06788 -0.12732 -0.06232 -0.10116 -0.06805 -0.11898 C -0.07083 -0.12778 -0.06944 -0.13658 -0.07361 -0.14491 C -0.07552 -0.15486 -0.07916 -0.17547 -0.08333 -0.1838 C -0.08663 -0.20533 -0.08854 -0.23843 -0.09583 -0.25787 C -0.09774 -0.27014 -0.09913 -0.28287 -0.10138 -0.29491 C -0.10243 -0.30857 -0.10312 -0.32222 -0.10555 -0.33565 C -0.10659 -0.36875 -0.10954 -0.39908 -0.11111 -0.43195 C -0.11163 -0.50903 -0.11163 -0.58634 -0.1125 -0.66343 C -0.11267 -0.68496 -0.11718 -0.70972 -0.12222 -0.73009 C -0.12465 -0.74005 -0.14513 -0.74074 -0.14861 -0.74121 C -0.15989 -0.73982 -0.17395 -0.74445 -0.18194 -0.7338 C -0.1842 -0.73079 -0.18437 -0.72616 -0.18611 -0.72269 C -0.18437 -0.70672 -0.18472 -0.71412 -0.18472 -0.70047 " pathEditMode="relative" rAng="0" ptsTypes="fffffffffffffffffA">
                                      <p:cBhvr>
                                        <p:cTn id="30" dur="2000" fill="hold"/>
                                        <p:tgtEl>
                                          <p:spTgt spid="24"/>
                                        </p:tgtEl>
                                        <p:attrNameLst>
                                          <p:attrName>ppt_x</p:attrName>
                                          <p:attrName>ppt_y</p:attrName>
                                        </p:attrNameLst>
                                      </p:cBhvr>
                                      <p:rCtr x="-8958" y="-37477"/>
                                    </p:animMotion>
                                  </p:childTnLst>
                                </p:cTn>
                              </p:par>
                            </p:childTnLst>
                          </p:cTn>
                        </p:par>
                        <p:par>
                          <p:cTn id="31" fill="hold">
                            <p:stCondLst>
                              <p:cond delay="5000"/>
                            </p:stCondLst>
                            <p:childTnLst>
                              <p:par>
                                <p:cTn id="32" presetID="0" presetClass="path" presetSubtype="0" accel="50000" decel="50000" fill="hold" grpId="0" nodeType="afterEffect">
                                  <p:stCondLst>
                                    <p:cond delay="0"/>
                                  </p:stCondLst>
                                  <p:childTnLst>
                                    <p:animMotion origin="layout" path="M -0.10834 -0.02777 C -0.11337 -0.0493 -0.11736 -0.07013 -0.11945 -0.09259 C -0.11945 -0.09861 -0.10816 -0.26041 -0.12639 -0.29259 C -0.12813 -0.30208 -0.13125 -0.31088 -0.13334 -0.32037 C -0.13438 -0.32523 -0.13525 -0.33032 -0.13611 -0.33518 C -0.13663 -0.33773 -0.1375 -0.34259 -0.1375 -0.34259 C -0.13993 -0.3824 -0.13976 -0.41666 -0.1375 -0.4574 C -0.13681 -0.47129 -0.13368 -0.49213 -0.12778 -0.5037 C -0.12726 -0.50625 -0.12709 -0.50879 -0.12639 -0.51111 C -0.1257 -0.51365 -0.12413 -0.51597 -0.12361 -0.51851 C -0.1184 -0.54166 -0.12604 -0.51944 -0.11945 -0.53703 C -0.11702 -0.55277 -0.11233 -0.56805 -0.10834 -0.58333 C -0.1059 -0.59282 -0.10313 -0.61111 -0.09861 -0.62037 C -0.09722 -0.63125 -0.09497 -0.6412 -0.09306 -0.65185 C -0.09358 -0.65486 -0.09306 -0.65856 -0.09445 -0.66111 C -0.09531 -0.66273 -0.0974 -0.66203 -0.09861 -0.66296 C -0.1158 -0.67569 -0.09948 -0.66713 -0.1125 -0.67222 C -0.11528 -0.67338 -0.12084 -0.67592 -0.12084 -0.67592 C -0.12726 -0.67523 -0.13386 -0.67569 -0.14028 -0.67407 C -0.14184 -0.67361 -0.14288 -0.67129 -0.14445 -0.67037 C -0.14705 -0.66875 -0.15 -0.66782 -0.15278 -0.66666 C -0.1559 -0.66527 -0.16111 -0.65925 -0.16111 -0.65925 C -0.16354 -0.64953 -0.1684 -0.6412 -0.17084 -0.63148 C -0.17136 -0.62592 -0.17222 -0.61481 -0.17222 -0.61481 " pathEditMode="relative" ptsTypes="fffffffffffffffffffffffA">
                                      <p:cBhvr>
                                        <p:cTn id="33" dur="2000" fill="hold"/>
                                        <p:tgtEl>
                                          <p:spTgt spid="25"/>
                                        </p:tgtEl>
                                        <p:attrNameLst>
                                          <p:attrName>ppt_x</p:attrName>
                                          <p:attrName>ppt_y</p:attrName>
                                        </p:attrNameLst>
                                      </p:cBhvr>
                                    </p:animMotion>
                                  </p:childTnLst>
                                </p:cTn>
                              </p:par>
                            </p:childTnLst>
                          </p:cTn>
                        </p:par>
                        <p:par>
                          <p:cTn id="34" fill="hold">
                            <p:stCondLst>
                              <p:cond delay="7000"/>
                            </p:stCondLst>
                            <p:childTnLst>
                              <p:par>
                                <p:cTn id="35" presetID="0" presetClass="path" presetSubtype="0" accel="50000" decel="50000" fill="hold" grpId="0" nodeType="afterEffect">
                                  <p:stCondLst>
                                    <p:cond delay="0"/>
                                  </p:stCondLst>
                                  <p:childTnLst>
                                    <p:animMotion origin="layout" path="M -0.10868 -0.02058 C -0.11111 -0.03075 -0.11215 -0.04115 -0.11666 -0.05017 C -0.11718 -0.05225 -0.11736 -0.05456 -0.11823 -0.05665 C -0.12014 -0.06104 -0.12465 -0.06936 -0.12465 -0.06913 C -0.12812 -0.08347 -0.12343 -0.06728 -0.13246 -0.08416 C -0.1335 -0.08624 -0.13507 -0.09503 -0.13576 -0.09688 C -0.13784 -0.10312 -0.14027 -0.10913 -0.14357 -0.11376 C -0.14705 -0.12624 -0.15069 -0.13873 -0.15642 -0.14959 C -0.16093 -0.17456 -0.15364 -0.1385 -0.16267 -0.16855 C -0.16371 -0.17202 -0.16354 -0.17572 -0.16423 -0.17919 C -0.16649 -0.19191 -0.17048 -0.20439 -0.17222 -0.2178 C -0.17413 -0.23144 -0.175 -0.24555 -0.17691 -0.26011 C -0.17725 -0.26173 -0.17812 -0.26381 -0.17864 -0.26589 C -0.17934 -0.26867 -0.17986 -0.27144 -0.1802 -0.27445 C -0.18316 -0.29803 -0.18003 -0.28416 -0.18333 -0.29757 C -0.18698 -0.32763 -0.18732 -0.35884 -0.19288 -0.38844 C -0.19809 -0.47329 -0.2 -0.56254 -0.19132 -0.64647 C -0.18854 -0.67237 -0.18854 -0.71445 -0.17378 -0.73526 C -0.15972 -0.7341 -0.15277 -0.73688 -0.14201 -0.72878 C -0.13975 -0.72717 -0.13802 -0.72416 -0.13576 -0.72254 C -0.13281 -0.72046 -0.12934 -0.71977 -0.12621 -0.71838 C -0.12465 -0.71769 -0.12135 -0.71607 -0.12135 -0.71584 C -0.11684 -0.70728 -0.11753 -0.70636 -0.12465 -0.70127 " pathEditMode="relative" rAng="0" ptsTypes="ffffffffffffffffffffffA">
                                      <p:cBhvr>
                                        <p:cTn id="36" dur="2000" fill="hold"/>
                                        <p:tgtEl>
                                          <p:spTgt spid="26"/>
                                        </p:tgtEl>
                                        <p:attrNameLst>
                                          <p:attrName>ppt_x</p:attrName>
                                          <p:attrName>ppt_y</p:attrName>
                                        </p:attrNameLst>
                                      </p:cBhvr>
                                      <p:rCtr x="-4566" y="-35815"/>
                                    </p:animMotion>
                                  </p:childTnLst>
                                </p:cTn>
                              </p:par>
                            </p:childTnLst>
                          </p:cTn>
                        </p:par>
                        <p:par>
                          <p:cTn id="37" fill="hold">
                            <p:stCondLst>
                              <p:cond delay="9000"/>
                            </p:stCondLst>
                            <p:childTnLst>
                              <p:par>
                                <p:cTn id="38" presetID="0" presetClass="path" presetSubtype="0" accel="50000" decel="50000" fill="hold" grpId="0" nodeType="afterEffect">
                                  <p:stCondLst>
                                    <p:cond delay="0"/>
                                  </p:stCondLst>
                                  <p:childTnLst>
                                    <p:animMotion origin="layout" path="M -0.06701 -0.01782 C -0.05469 -0.05069 -0.05764 -0.09537 -0.06597 -0.12893 C -0.06684 -0.13727 -0.06736 -0.1412 -0.07014 -0.14861 C -0.07222 -0.1618 -0.07813 -0.17268 -0.08264 -0.18449 C -0.08663 -0.19537 -0.0908 -0.20926 -0.09722 -0.21782 C -0.09861 -0.225 -0.10017 -0.23009 -0.10347 -0.23588 C -0.10504 -0.2419 -0.10747 -0.24583 -0.10972 -0.25116 C -0.1158 -0.26551 -0.12205 -0.28102 -0.12951 -0.29421 C -0.12986 -0.2956 -0.13004 -0.29699 -0.13056 -0.29838 C -0.13142 -0.30069 -0.13299 -0.30278 -0.13368 -0.30532 C -0.1382 -0.32176 -0.1316 -0.30741 -0.13681 -0.31782 C -0.14028 -0.33912 -0.14323 -0.36065 -0.14722 -0.38171 C -0.14861 -0.43032 -0.15295 -0.49491 -0.14097 -0.54282 C -0.13924 -0.55903 -0.1375 -0.57569 -0.13472 -0.59143 C -0.13264 -0.6037 -0.1283 -0.61551 -0.12535 -0.62754 C -0.12049 -0.64722 -0.11892 -0.6618 -0.10139 -0.66643 C -0.09184 -0.67291 -0.07691 -0.67268 -0.06597 -0.67754 C -0.0599 -0.67731 -0.03646 -0.67847 -0.02743 -0.6706 C -0.02326 -0.6669 -0.01927 -0.66481 -0.01493 -0.66088 C -0.01389 -0.65995 -0.01181 -0.6581 -0.01181 -0.6581 C -0.00747 -0.64954 -0.00764 -0.65139 -0.01076 -0.63449 C -0.01129 -0.63125 -0.01493 -0.6294 -0.01493 -0.62616 C -0.01493 -0.62569 -0.01493 -0.62523 -0.01493 -0.62477 " pathEditMode="relative" ptsTypes="ffffffffffffffffffffffA">
                                      <p:cBhvr>
                                        <p:cTn id="39" dur="2000" fill="hold"/>
                                        <p:tgtEl>
                                          <p:spTgt spid="28"/>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1000" fill="hold"/>
                                        <p:tgtEl>
                                          <p:spTgt spid="2"/>
                                        </p:tgtEl>
                                        <p:attrNameLst>
                                          <p:attrName>ppt_w</p:attrName>
                                        </p:attrNameLst>
                                      </p:cBhvr>
                                      <p:tavLst>
                                        <p:tav tm="0">
                                          <p:val>
                                            <p:fltVal val="0"/>
                                          </p:val>
                                        </p:tav>
                                        <p:tav tm="100000">
                                          <p:val>
                                            <p:strVal val="#ppt_w"/>
                                          </p:val>
                                        </p:tav>
                                      </p:tavLst>
                                    </p:anim>
                                    <p:anim calcmode="lin" valueType="num">
                                      <p:cBhvr>
                                        <p:cTn id="45" dur="1000" fill="hold"/>
                                        <p:tgtEl>
                                          <p:spTgt spid="2"/>
                                        </p:tgtEl>
                                        <p:attrNameLst>
                                          <p:attrName>ppt_h</p:attrName>
                                        </p:attrNameLst>
                                      </p:cBhvr>
                                      <p:tavLst>
                                        <p:tav tm="0">
                                          <p:val>
                                            <p:fltVal val="0"/>
                                          </p:val>
                                        </p:tav>
                                        <p:tav tm="100000">
                                          <p:val>
                                            <p:strVal val="#ppt_h"/>
                                          </p:val>
                                        </p:tav>
                                      </p:tavLst>
                                    </p:anim>
                                    <p:anim calcmode="lin" valueType="num">
                                      <p:cBhvr>
                                        <p:cTn id="46" dur="1000" fill="hold"/>
                                        <p:tgtEl>
                                          <p:spTgt spid="2"/>
                                        </p:tgtEl>
                                        <p:attrNameLst>
                                          <p:attrName>style.rotation</p:attrName>
                                        </p:attrNameLst>
                                      </p:cBhvr>
                                      <p:tavLst>
                                        <p:tav tm="0">
                                          <p:val>
                                            <p:fltVal val="90"/>
                                          </p:val>
                                        </p:tav>
                                        <p:tav tm="100000">
                                          <p:val>
                                            <p:fltVal val="0"/>
                                          </p:val>
                                        </p:tav>
                                      </p:tavLst>
                                    </p:anim>
                                    <p:animEffect transition="in" filter="fade">
                                      <p:cBhvr>
                                        <p:cTn id="47" dur="1000"/>
                                        <p:tgtEl>
                                          <p:spTgt spid="2"/>
                                        </p:tgtEl>
                                      </p:cBhvr>
                                    </p:animEffect>
                                  </p:childTnLst>
                                </p:cTn>
                              </p:par>
                            </p:childTnLst>
                          </p:cTn>
                        </p:par>
                        <p:par>
                          <p:cTn id="48" fill="hold">
                            <p:stCondLst>
                              <p:cond delay="1000"/>
                            </p:stCondLst>
                            <p:childTnLst>
                              <p:par>
                                <p:cTn id="49" presetID="26" presetClass="emph" presetSubtype="0" fill="hold" nodeType="afterEffect">
                                  <p:stCondLst>
                                    <p:cond delay="0"/>
                                  </p:stCondLst>
                                  <p:childTnLst>
                                    <p:animEffect transition="out" filter="fade">
                                      <p:cBhvr>
                                        <p:cTn id="50" dur="500" tmFilter="0, 0; .2, .5; .8, .5; 1, 0"/>
                                        <p:tgtEl>
                                          <p:spTgt spid="2"/>
                                        </p:tgtEl>
                                      </p:cBhvr>
                                    </p:animEffect>
                                    <p:animScale>
                                      <p:cBhvr>
                                        <p:cTn id="51" dur="250" autoRev="1" fill="hold"/>
                                        <p:tgtEl>
                                          <p:spTgt spid="2"/>
                                        </p:tgtEl>
                                      </p:cBhvr>
                                      <p:by x="105000" y="105000"/>
                                    </p:animScale>
                                  </p:childTnLst>
                                </p:cTn>
                              </p:par>
                            </p:childTnLst>
                          </p:cTn>
                        </p:par>
                        <p:par>
                          <p:cTn id="52" fill="hold">
                            <p:stCondLst>
                              <p:cond delay="1500"/>
                            </p:stCondLst>
                            <p:childTnLst>
                              <p:par>
                                <p:cTn id="53" presetID="26" presetClass="emph" presetSubtype="0" fill="hold" nodeType="afterEffect">
                                  <p:stCondLst>
                                    <p:cond delay="0"/>
                                  </p:stCondLst>
                                  <p:childTnLst>
                                    <p:animEffect transition="out" filter="fade">
                                      <p:cBhvr>
                                        <p:cTn id="54" dur="500" tmFilter="0, 0; .2, .5; .8, .5; 1, 0"/>
                                        <p:tgtEl>
                                          <p:spTgt spid="2"/>
                                        </p:tgtEl>
                                      </p:cBhvr>
                                    </p:animEffect>
                                    <p:animScale>
                                      <p:cBhvr>
                                        <p:cTn id="55" dur="250" autoRev="1" fill="hold"/>
                                        <p:tgtEl>
                                          <p:spTgt spid="2"/>
                                        </p:tgtEl>
                                      </p:cBhvr>
                                      <p:by x="105000" y="105000"/>
                                    </p:animScale>
                                  </p:childTnLst>
                                </p:cTn>
                              </p:par>
                            </p:childTnLst>
                          </p:cTn>
                        </p:par>
                        <p:par>
                          <p:cTn id="56" fill="hold">
                            <p:stCondLst>
                              <p:cond delay="2000"/>
                            </p:stCondLst>
                            <p:childTnLst>
                              <p:par>
                                <p:cTn id="57" presetID="26" presetClass="emph" presetSubtype="0" fill="hold" nodeType="afterEffect">
                                  <p:stCondLst>
                                    <p:cond delay="0"/>
                                  </p:stCondLst>
                                  <p:childTnLst>
                                    <p:animEffect transition="out" filter="fade">
                                      <p:cBhvr>
                                        <p:cTn id="58" dur="500" tmFilter="0, 0; .2, .5; .8, .5; 1, 0"/>
                                        <p:tgtEl>
                                          <p:spTgt spid="2"/>
                                        </p:tgtEl>
                                      </p:cBhvr>
                                    </p:animEffect>
                                    <p:animScale>
                                      <p:cBhvr>
                                        <p:cTn id="59"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24" grpId="0" animBg="1"/>
      <p:bldP spid="25" grpId="0" animBg="1"/>
      <p:bldP spid="26" grpId="0" animBg="1"/>
      <p:bldP spid="27" grpId="0" animBg="1"/>
      <p:bldP spid="28"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5"/>
          <p:cNvPicPr>
            <a:picLocks noGrp="1" noChangeAspect="1" noChangeArrowheads="1"/>
          </p:cNvPicPr>
          <p:nvPr>
            <p:ph type="body" idx="4294967295"/>
          </p:nvPr>
        </p:nvPicPr>
        <p:blipFill>
          <a:blip r:embed="rId2" cstate="print"/>
          <a:srcRect l="5600" t="15997" r="7735" b="3357"/>
          <a:stretch>
            <a:fillRect/>
          </a:stretch>
        </p:blipFill>
        <p:spPr>
          <a:xfrm>
            <a:off x="2895600" y="1524000"/>
            <a:ext cx="5638906" cy="3810000"/>
          </a:xfrm>
        </p:spPr>
      </p:pic>
      <p:sp>
        <p:nvSpPr>
          <p:cNvPr id="4"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kern="0" dirty="0" smtClean="0">
                <a:solidFill>
                  <a:schemeClr val="bg1"/>
                </a:solidFill>
                <a:latin typeface="Calibri" pitchFamily="34" charset="0"/>
              </a:rPr>
              <a:t>What is an opioid OD?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4294967295"/>
          </p:nvPr>
        </p:nvSpPr>
        <p:spPr>
          <a:xfrm>
            <a:off x="2667000" y="1565275"/>
            <a:ext cx="6019800" cy="4530725"/>
          </a:xfrm>
        </p:spPr>
        <p:txBody>
          <a:bodyPr/>
          <a:lstStyle/>
          <a:p>
            <a:pPr eaLnBrk="1" hangingPunct="1">
              <a:buFont typeface="Arial" panose="020B0604020202020204" pitchFamily="34" charset="0"/>
              <a:buChar char="•"/>
            </a:pPr>
            <a:r>
              <a:rPr lang="en-US" sz="2700" dirty="0" smtClean="0">
                <a:solidFill>
                  <a:srgbClr val="0070C0"/>
                </a:solidFill>
                <a:latin typeface="Calibri" pitchFamily="34" charset="0"/>
              </a:rPr>
              <a:t>Mixing drugs- </a:t>
            </a:r>
            <a:r>
              <a:rPr lang="en-US" sz="2700" dirty="0" err="1" smtClean="0">
                <a:solidFill>
                  <a:srgbClr val="0070C0"/>
                </a:solidFill>
                <a:latin typeface="Calibri" pitchFamily="34" charset="0"/>
              </a:rPr>
              <a:t>benzos</a:t>
            </a:r>
            <a:r>
              <a:rPr lang="en-US" sz="2700" dirty="0" smtClean="0">
                <a:solidFill>
                  <a:srgbClr val="0070C0"/>
                </a:solidFill>
                <a:latin typeface="Calibri" pitchFamily="34" charset="0"/>
              </a:rPr>
              <a:t>, alcohol &amp; cocaine especially</a:t>
            </a:r>
          </a:p>
          <a:p>
            <a:pPr eaLnBrk="1" hangingPunct="1">
              <a:buFont typeface="Arial" panose="020B0604020202020204" pitchFamily="34" charset="0"/>
              <a:buChar char="•"/>
            </a:pPr>
            <a:r>
              <a:rPr lang="en-US" sz="2700" dirty="0" smtClean="0">
                <a:solidFill>
                  <a:srgbClr val="0070C0"/>
                </a:solidFill>
                <a:latin typeface="Calibri" pitchFamily="34" charset="0"/>
              </a:rPr>
              <a:t>Changes in tolerance</a:t>
            </a:r>
          </a:p>
          <a:p>
            <a:pPr eaLnBrk="1" hangingPunct="1">
              <a:buFont typeface="Arial" panose="020B0604020202020204" pitchFamily="34" charset="0"/>
              <a:buChar char="•"/>
            </a:pPr>
            <a:r>
              <a:rPr lang="en-US" sz="2700" dirty="0" smtClean="0">
                <a:solidFill>
                  <a:srgbClr val="0070C0"/>
                </a:solidFill>
                <a:latin typeface="Calibri" pitchFamily="34" charset="0"/>
              </a:rPr>
              <a:t>Physical health</a:t>
            </a:r>
          </a:p>
          <a:p>
            <a:pPr eaLnBrk="1" hangingPunct="1">
              <a:buFont typeface="Arial" panose="020B0604020202020204" pitchFamily="34" charset="0"/>
              <a:buChar char="•"/>
            </a:pPr>
            <a:r>
              <a:rPr lang="en-US" sz="2700" dirty="0" smtClean="0">
                <a:solidFill>
                  <a:srgbClr val="0070C0"/>
                </a:solidFill>
                <a:latin typeface="Calibri" pitchFamily="34" charset="0"/>
              </a:rPr>
              <a:t>Previous experience of non-fatal overdose</a:t>
            </a:r>
          </a:p>
          <a:p>
            <a:pPr eaLnBrk="1" hangingPunct="1">
              <a:buFont typeface="Arial" panose="020B0604020202020204" pitchFamily="34" charset="0"/>
              <a:buChar char="•"/>
            </a:pPr>
            <a:r>
              <a:rPr lang="en-US" sz="2700" dirty="0" smtClean="0">
                <a:solidFill>
                  <a:srgbClr val="0070C0"/>
                </a:solidFill>
                <a:latin typeface="Calibri" pitchFamily="34" charset="0"/>
              </a:rPr>
              <a:t>Variation in strength and content of ‘street’ drugs</a:t>
            </a:r>
          </a:p>
          <a:p>
            <a:pPr eaLnBrk="1" hangingPunct="1">
              <a:buFont typeface="Arial" panose="020B0604020202020204" pitchFamily="34" charset="0"/>
              <a:buChar char="•"/>
            </a:pPr>
            <a:endParaRPr lang="en-US" sz="2700" dirty="0" smtClean="0">
              <a:solidFill>
                <a:srgbClr val="0070C0"/>
              </a:solidFill>
              <a:latin typeface="Calibri" pitchFamily="34" charset="0"/>
            </a:endParaRPr>
          </a:p>
        </p:txBody>
      </p:sp>
      <p:sp>
        <p:nvSpPr>
          <p:cNvPr id="4"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700" b="1" dirty="0">
                <a:solidFill>
                  <a:schemeClr val="bg1"/>
                </a:solidFill>
                <a:latin typeface="Calibri" pitchFamily="34" charset="0"/>
              </a:rPr>
              <a:t>What puts people at </a:t>
            </a:r>
            <a:r>
              <a:rPr lang="en-US" sz="3700" b="1" dirty="0" smtClean="0">
                <a:solidFill>
                  <a:schemeClr val="bg1"/>
                </a:solidFill>
                <a:latin typeface="Calibri" pitchFamily="34" charset="0"/>
              </a:rPr>
              <a:t>risk</a:t>
            </a:r>
            <a:br>
              <a:rPr lang="en-US" sz="3700" b="1" dirty="0" smtClean="0">
                <a:solidFill>
                  <a:schemeClr val="bg1"/>
                </a:solidFill>
                <a:latin typeface="Calibri" pitchFamily="34" charset="0"/>
              </a:rPr>
            </a:br>
            <a:r>
              <a:rPr lang="en-US" sz="3700" b="1" dirty="0" smtClean="0">
                <a:solidFill>
                  <a:schemeClr val="bg1"/>
                </a:solidFill>
                <a:latin typeface="Calibri" pitchFamily="34" charset="0"/>
              </a:rPr>
              <a:t>for </a:t>
            </a:r>
            <a:r>
              <a:rPr lang="en-US" sz="3700" b="1" dirty="0">
                <a:solidFill>
                  <a:schemeClr val="bg1"/>
                </a:solidFill>
                <a:latin typeface="Calibri" pitchFamily="34" charset="0"/>
              </a:rPr>
              <a:t>ODs?</a:t>
            </a:r>
            <a:endParaRPr lang="en-US" sz="37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p:cNvSpPr>
          <p:nvPr>
            <p:ph type="body" sz="half" idx="4294967295"/>
          </p:nvPr>
        </p:nvSpPr>
        <p:spPr>
          <a:xfrm>
            <a:off x="2667000" y="1547812"/>
            <a:ext cx="5943600" cy="2719388"/>
          </a:xfrm>
        </p:spPr>
        <p:txBody>
          <a:bodyPr/>
          <a:lstStyle/>
          <a:p>
            <a:pPr eaLnBrk="1" hangingPunct="1">
              <a:lnSpc>
                <a:spcPct val="90000"/>
              </a:lnSpc>
              <a:buFont typeface="Arial" panose="020B0604020202020204" pitchFamily="34" charset="0"/>
              <a:buChar char="•"/>
            </a:pPr>
            <a:r>
              <a:rPr lang="en-US" sz="1900" dirty="0" smtClean="0">
                <a:solidFill>
                  <a:srgbClr val="0070C0"/>
                </a:solidFill>
                <a:latin typeface="Calibri" pitchFamily="34" charset="0"/>
              </a:rPr>
              <a:t>Combining opioids with </a:t>
            </a:r>
            <a:r>
              <a:rPr lang="en-US" sz="1900" u="sng" dirty="0" smtClean="0">
                <a:solidFill>
                  <a:srgbClr val="0070C0"/>
                </a:solidFill>
                <a:latin typeface="Calibri" pitchFamily="34" charset="0"/>
              </a:rPr>
              <a:t>benzodiazepines</a:t>
            </a:r>
            <a:r>
              <a:rPr lang="en-US" sz="1900" dirty="0" smtClean="0">
                <a:solidFill>
                  <a:srgbClr val="0070C0"/>
                </a:solidFill>
                <a:latin typeface="Calibri" pitchFamily="34" charset="0"/>
              </a:rPr>
              <a:t> or alcohol leads to a worse outcome</a:t>
            </a:r>
          </a:p>
          <a:p>
            <a:pPr eaLnBrk="1" hangingPunct="1">
              <a:lnSpc>
                <a:spcPct val="90000"/>
              </a:lnSpc>
              <a:buFont typeface="Arial" panose="020B0604020202020204" pitchFamily="34" charset="0"/>
              <a:buChar char="•"/>
            </a:pPr>
            <a:r>
              <a:rPr lang="en-US" sz="1900" dirty="0" err="1" smtClean="0">
                <a:solidFill>
                  <a:srgbClr val="0070C0"/>
                </a:solidFill>
                <a:latin typeface="Calibri" pitchFamily="34" charset="0"/>
              </a:rPr>
              <a:t>Benzos</a:t>
            </a:r>
            <a:r>
              <a:rPr lang="en-US" sz="1900" dirty="0" smtClean="0">
                <a:solidFill>
                  <a:srgbClr val="0070C0"/>
                </a:solidFill>
                <a:latin typeface="Calibri" pitchFamily="34" charset="0"/>
              </a:rPr>
              <a:t> are psychoactive drugs that have sedative, hypnotic, anxiolytic, anticonvulsant, muscle relaxant, and amnesic actions</a:t>
            </a:r>
          </a:p>
          <a:p>
            <a:pPr eaLnBrk="1" hangingPunct="1">
              <a:lnSpc>
                <a:spcPct val="90000"/>
              </a:lnSpc>
              <a:buFont typeface="Arial" panose="020B0604020202020204" pitchFamily="34" charset="0"/>
              <a:buChar char="•"/>
            </a:pPr>
            <a:r>
              <a:rPr lang="en-US" sz="1900" dirty="0" smtClean="0">
                <a:solidFill>
                  <a:srgbClr val="0070C0"/>
                </a:solidFill>
                <a:latin typeface="Calibri" pitchFamily="34" charset="0"/>
              </a:rPr>
              <a:t>The most commonly used </a:t>
            </a:r>
            <a:r>
              <a:rPr lang="en-US" sz="1900" dirty="0" err="1" smtClean="0">
                <a:solidFill>
                  <a:srgbClr val="0070C0"/>
                </a:solidFill>
                <a:latin typeface="Calibri" pitchFamily="34" charset="0"/>
              </a:rPr>
              <a:t>benzos</a:t>
            </a:r>
            <a:r>
              <a:rPr lang="en-US" sz="1900" dirty="0" smtClean="0">
                <a:solidFill>
                  <a:srgbClr val="0070C0"/>
                </a:solidFill>
                <a:latin typeface="Calibri" pitchFamily="34" charset="0"/>
              </a:rPr>
              <a:t> are: </a:t>
            </a:r>
            <a:r>
              <a:rPr lang="en-US" sz="1900" dirty="0" err="1" smtClean="0">
                <a:solidFill>
                  <a:srgbClr val="0070C0"/>
                </a:solidFill>
                <a:latin typeface="Calibri" pitchFamily="34" charset="0"/>
              </a:rPr>
              <a:t>Klonopin</a:t>
            </a:r>
            <a:r>
              <a:rPr lang="en-US" sz="1900" dirty="0" smtClean="0">
                <a:solidFill>
                  <a:srgbClr val="0070C0"/>
                </a:solidFill>
                <a:latin typeface="Calibri" pitchFamily="34" charset="0"/>
              </a:rPr>
              <a:t>, Valium, Ativan, Librium, and Xanax</a:t>
            </a:r>
          </a:p>
        </p:txBody>
      </p:sp>
      <p:pic>
        <p:nvPicPr>
          <p:cNvPr id="65539" name="Picture 4" descr="Picture of DIAZEPAM 10 MG TABLET"/>
          <p:cNvPicPr>
            <a:picLocks noGrp="1" noChangeAspect="1" noChangeArrowheads="1"/>
          </p:cNvPicPr>
          <p:nvPr>
            <p:ph sz="half" idx="4294967295"/>
          </p:nvPr>
        </p:nvPicPr>
        <p:blipFill>
          <a:blip r:embed="rId2" cstate="print"/>
          <a:srcRect t="18520" b="11111"/>
          <a:stretch>
            <a:fillRect/>
          </a:stretch>
        </p:blipFill>
        <p:spPr>
          <a:xfrm>
            <a:off x="2416998" y="3752799"/>
            <a:ext cx="2006306" cy="1505002"/>
          </a:xfrm>
        </p:spPr>
      </p:pic>
      <p:pic>
        <p:nvPicPr>
          <p:cNvPr id="65540" name="Picture 8" descr="Xanax (Alprazolam)">
            <a:hlinkClick r:id="rId3"/>
          </p:cNvPr>
          <p:cNvPicPr>
            <a:picLocks noChangeAspect="1" noChangeArrowheads="1"/>
          </p:cNvPicPr>
          <p:nvPr/>
        </p:nvPicPr>
        <p:blipFill>
          <a:blip r:embed="rId4" cstate="print"/>
          <a:srcRect t="16000" b="14667"/>
          <a:stretch>
            <a:fillRect/>
          </a:stretch>
        </p:blipFill>
        <p:spPr bwMode="auto">
          <a:xfrm>
            <a:off x="4702998" y="3752800"/>
            <a:ext cx="1962469" cy="1505001"/>
          </a:xfrm>
          <a:prstGeom prst="rect">
            <a:avLst/>
          </a:prstGeom>
          <a:noFill/>
          <a:ln w="9525">
            <a:noFill/>
            <a:miter lim="800000"/>
            <a:headEnd/>
            <a:tailEnd/>
          </a:ln>
        </p:spPr>
      </p:pic>
      <p:pic>
        <p:nvPicPr>
          <p:cNvPr id="65541" name="Picture 6" descr="Picture of VALIUM 10 MG TABLET"/>
          <p:cNvPicPr>
            <a:picLocks noChangeAspect="1" noChangeArrowheads="1"/>
          </p:cNvPicPr>
          <p:nvPr/>
        </p:nvPicPr>
        <p:blipFill>
          <a:blip r:embed="rId5" cstate="print"/>
          <a:srcRect t="7407" b="14815"/>
          <a:stretch>
            <a:fillRect/>
          </a:stretch>
        </p:blipFill>
        <p:spPr bwMode="auto">
          <a:xfrm>
            <a:off x="6912798" y="3752799"/>
            <a:ext cx="1926402" cy="1505002"/>
          </a:xfrm>
          <a:prstGeom prst="rect">
            <a:avLst/>
          </a:prstGeom>
          <a:noFill/>
          <a:ln w="9525">
            <a:noFill/>
            <a:miter lim="800000"/>
            <a:headEnd/>
            <a:tailEnd/>
          </a:ln>
        </p:spPr>
      </p:pic>
      <p:sp>
        <p:nvSpPr>
          <p:cNvPr id="7"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dirty="0">
                <a:solidFill>
                  <a:schemeClr val="bg1"/>
                </a:solidFill>
                <a:latin typeface="Calibri" pitchFamily="34" charset="0"/>
              </a:rPr>
              <a:t>Mixing opioids with </a:t>
            </a:r>
            <a:r>
              <a:rPr lang="en-US" sz="4000" b="1" dirty="0" err="1">
                <a:solidFill>
                  <a:schemeClr val="bg1"/>
                </a:solidFill>
                <a:latin typeface="Calibri" pitchFamily="34" charset="0"/>
              </a:rPr>
              <a:t>benzos</a:t>
            </a:r>
            <a:endParaRPr lang="en-US" sz="40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676400" y="1066800"/>
            <a:ext cx="6858000" cy="3886200"/>
          </a:xfrm>
          <a:prstGeom prst="rect">
            <a:avLst/>
          </a:prstGeom>
          <a:noFill/>
          <a:ln w="9525">
            <a:noFill/>
            <a:miter lim="800000"/>
            <a:headEnd/>
            <a:tailEnd/>
          </a:ln>
        </p:spPr>
        <p:txBody>
          <a:bodyPr/>
          <a:lstStyle/>
          <a:p>
            <a:pPr marL="1371600" lvl="2" indent="-457200" defTabSz="457200">
              <a:spcBef>
                <a:spcPts val="600"/>
              </a:spcBef>
              <a:buSzPct val="45000"/>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 pos="7962900" algn="l"/>
              </a:tabLst>
            </a:pPr>
            <a:endParaRPr lang="en-US" sz="2800" dirty="0">
              <a:solidFill>
                <a:srgbClr val="0070C0"/>
              </a:solidFill>
              <a:latin typeface="Calibri" panose="020F0502020204030204" pitchFamily="34" charset="0"/>
              <a:cs typeface="Calibri" panose="020F0502020204030204" pitchFamily="34" charset="0"/>
            </a:endParaRPr>
          </a:p>
          <a:p>
            <a:pPr marL="1371600" lvl="2" indent="-457200" defTabSz="457200">
              <a:spcBef>
                <a:spcPts val="600"/>
              </a:spcBef>
              <a:buSzPct val="45000"/>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sz="2800" dirty="0" smtClean="0">
                <a:solidFill>
                  <a:srgbClr val="0070C0"/>
                </a:solidFill>
                <a:latin typeface="Calibri" panose="020F0502020204030204" pitchFamily="34" charset="0"/>
                <a:cs typeface="Calibri" panose="020F0502020204030204" pitchFamily="34" charset="0"/>
              </a:rPr>
              <a:t>Naloxone </a:t>
            </a:r>
            <a:r>
              <a:rPr lang="en-US" sz="2800" dirty="0">
                <a:solidFill>
                  <a:srgbClr val="0070C0"/>
                </a:solidFill>
                <a:latin typeface="Calibri" panose="020F0502020204030204" pitchFamily="34" charset="0"/>
                <a:cs typeface="Calibri" panose="020F0502020204030204" pitchFamily="34" charset="0"/>
              </a:rPr>
              <a:t>knocks the opiate off the opiate receptor- it does nothing other than blocking opiate receptors</a:t>
            </a:r>
          </a:p>
          <a:p>
            <a:pPr marL="1371600" lvl="2" indent="-457200" defTabSz="457200">
              <a:spcBef>
                <a:spcPts val="600"/>
              </a:spcBef>
              <a:buSzPct val="45000"/>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sz="2800" i="1" dirty="0">
                <a:solidFill>
                  <a:srgbClr val="0070C0"/>
                </a:solidFill>
                <a:latin typeface="Calibri" panose="020F0502020204030204" pitchFamily="34" charset="0"/>
                <a:cs typeface="Calibri" panose="020F0502020204030204" pitchFamily="34" charset="0"/>
              </a:rPr>
              <a:t>Temporarily </a:t>
            </a:r>
            <a:r>
              <a:rPr lang="en-US" sz="2800" dirty="0">
                <a:solidFill>
                  <a:srgbClr val="0070C0"/>
                </a:solidFill>
                <a:latin typeface="Calibri" panose="020F0502020204030204" pitchFamily="34" charset="0"/>
                <a:cs typeface="Calibri" panose="020F0502020204030204" pitchFamily="34" charset="0"/>
              </a:rPr>
              <a:t>takes away the “high,” giving the person the chance to breathe</a:t>
            </a:r>
          </a:p>
          <a:p>
            <a:pPr marL="1371600" lvl="2" indent="-457200" defTabSz="457200">
              <a:spcBef>
                <a:spcPts val="600"/>
              </a:spcBef>
              <a:buSzPct val="45000"/>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sz="2800" dirty="0" smtClean="0">
                <a:solidFill>
                  <a:srgbClr val="0070C0"/>
                </a:solidFill>
                <a:latin typeface="Calibri" panose="020F0502020204030204" pitchFamily="34" charset="0"/>
                <a:cs typeface="Calibri" panose="020F0502020204030204" pitchFamily="34" charset="0"/>
              </a:rPr>
              <a:t>Naloxone </a:t>
            </a:r>
            <a:r>
              <a:rPr lang="en-US" sz="2800" dirty="0">
                <a:solidFill>
                  <a:srgbClr val="0070C0"/>
                </a:solidFill>
                <a:latin typeface="Calibri" panose="020F0502020204030204" pitchFamily="34" charset="0"/>
                <a:cs typeface="Calibri" panose="020F0502020204030204" pitchFamily="34" charset="0"/>
              </a:rPr>
              <a:t>works in 1 to 3 minutes and lasts 30 to 90 minutes</a:t>
            </a:r>
          </a:p>
        </p:txBody>
      </p:sp>
      <p:sp>
        <p:nvSpPr>
          <p:cNvPr id="24579" name="TextBox 1"/>
          <p:cNvSpPr txBox="1">
            <a:spLocks noChangeArrowheads="1"/>
          </p:cNvSpPr>
          <p:nvPr/>
        </p:nvSpPr>
        <p:spPr bwMode="auto">
          <a:xfrm>
            <a:off x="457200" y="5029200"/>
            <a:ext cx="3657600" cy="519113"/>
          </a:xfrm>
          <a:prstGeom prst="rect">
            <a:avLst/>
          </a:prstGeom>
          <a:noFill/>
          <a:ln w="9525">
            <a:noFill/>
            <a:miter lim="800000"/>
            <a:headEnd/>
            <a:tailEnd/>
          </a:ln>
        </p:spPr>
        <p:txBody>
          <a:bodyPr>
            <a:spAutoFit/>
          </a:bodyPr>
          <a:lstStyle/>
          <a:p>
            <a:pPr marL="742950" lvl="1" indent="-285750">
              <a:spcBef>
                <a:spcPts val="600"/>
              </a:spcBef>
              <a:buSzPct val="45000"/>
              <a:buFont typeface="Arial" charset="0"/>
              <a:buChar char="•"/>
            </a:pPr>
            <a:endParaRPr lang="en-US" sz="2800">
              <a:latin typeface="Calibri" pitchFamily="34" charset="0"/>
              <a:cs typeface="Lucida Sans Unicode" pitchFamily="34" charset="0"/>
            </a:endParaRPr>
          </a:p>
        </p:txBody>
      </p:sp>
      <p:sp>
        <p:nvSpPr>
          <p:cNvPr id="24580" name="TextBox 2"/>
          <p:cNvSpPr txBox="1">
            <a:spLocks noChangeArrowheads="1"/>
          </p:cNvSpPr>
          <p:nvPr/>
        </p:nvSpPr>
        <p:spPr bwMode="auto">
          <a:xfrm>
            <a:off x="4122738" y="5029200"/>
            <a:ext cx="4114800" cy="519113"/>
          </a:xfrm>
          <a:prstGeom prst="rect">
            <a:avLst/>
          </a:prstGeom>
          <a:noFill/>
          <a:ln w="9525">
            <a:noFill/>
            <a:miter lim="800000"/>
            <a:headEnd/>
            <a:tailEnd/>
          </a:ln>
        </p:spPr>
        <p:txBody>
          <a:bodyPr>
            <a:spAutoFit/>
          </a:bodyPr>
          <a:lstStyle/>
          <a:p>
            <a:pPr marL="914400" lvl="1" indent="-457200">
              <a:spcBef>
                <a:spcPts val="600"/>
              </a:spcBef>
              <a:buSzPct val="45000"/>
              <a:buFont typeface="Arial" charset="0"/>
              <a:buChar char="•"/>
            </a:pPr>
            <a:endParaRPr lang="en-US" sz="2800">
              <a:latin typeface="Calibri" pitchFamily="34" charset="0"/>
              <a:cs typeface="Lucida Sans Unicode" pitchFamily="34" charset="0"/>
            </a:endParaRPr>
          </a:p>
        </p:txBody>
      </p:sp>
      <p:sp>
        <p:nvSpPr>
          <p:cNvPr id="6"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dirty="0" smtClean="0">
                <a:solidFill>
                  <a:schemeClr val="bg1"/>
                </a:solidFill>
                <a:latin typeface="Calibri" pitchFamily="34" charset="0"/>
              </a:rPr>
              <a:t>What is Naloxone?</a:t>
            </a:r>
            <a:endParaRPr lang="en-US" sz="40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JENNIFER ROWE\PRESCRIPTION-DRUG-TASK-FORCE_POWERPOINT-GRAPHI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1772"/>
            <a:ext cx="9216571" cy="6912429"/>
          </a:xfrm>
          <a:prstGeom prst="rect">
            <a:avLst/>
          </a:prstGeom>
          <a:noFill/>
          <a:extLst>
            <a:ext uri="{909E8E84-426E-40DD-AFC4-6F175D3DCCD1}">
              <a14:hiddenFill xmlns:a14="http://schemas.microsoft.com/office/drawing/2010/main">
                <a:solidFill>
                  <a:srgbClr val="FFFFFF"/>
                </a:solidFill>
              </a14:hiddenFill>
            </a:ext>
          </a:extLst>
        </p:spPr>
      </p:pic>
      <p:sp>
        <p:nvSpPr>
          <p:cNvPr id="26626" name="Rectangle 3"/>
          <p:cNvSpPr>
            <a:spLocks noGrp="1" noChangeArrowheads="1"/>
          </p:cNvSpPr>
          <p:nvPr>
            <p:ph type="body" idx="1"/>
          </p:nvPr>
        </p:nvSpPr>
        <p:spPr>
          <a:xfrm>
            <a:off x="2667000" y="1600200"/>
            <a:ext cx="6019800" cy="4530725"/>
          </a:xfrm>
        </p:spPr>
        <p:txBody>
          <a:bodyPr/>
          <a:lstStyle/>
          <a:p>
            <a:pPr lvl="1" eaLnBrk="1" hangingPunct="1">
              <a:buFont typeface="Arial" panose="020B0604020202020204" pitchFamily="34" charset="0"/>
              <a:buChar char="•"/>
            </a:pPr>
            <a:r>
              <a:rPr lang="en-US" dirty="0" smtClean="0">
                <a:solidFill>
                  <a:srgbClr val="0070C0"/>
                </a:solidFill>
              </a:rPr>
              <a:t>Naloxone can </a:t>
            </a:r>
            <a:r>
              <a:rPr lang="en-US" b="1" dirty="0" smtClean="0">
                <a:solidFill>
                  <a:srgbClr val="0070C0"/>
                </a:solidFill>
              </a:rPr>
              <a:t>neither</a:t>
            </a:r>
            <a:r>
              <a:rPr lang="en-US" dirty="0" smtClean="0">
                <a:solidFill>
                  <a:srgbClr val="0070C0"/>
                </a:solidFill>
              </a:rPr>
              <a:t> be abused nor cause overdose, only contraindication is known sensitivity, which is very rare.</a:t>
            </a:r>
          </a:p>
          <a:p>
            <a:pPr lvl="1" eaLnBrk="1" hangingPunct="1">
              <a:buFont typeface="Arial" panose="020B0604020202020204" pitchFamily="34" charset="0"/>
              <a:buChar char="•"/>
            </a:pPr>
            <a:r>
              <a:rPr lang="en-US" i="1" dirty="0" smtClean="0">
                <a:solidFill>
                  <a:srgbClr val="0070C0"/>
                </a:solidFill>
              </a:rPr>
              <a:t>Too much </a:t>
            </a:r>
            <a:r>
              <a:rPr lang="en-US" dirty="0" smtClean="0">
                <a:solidFill>
                  <a:srgbClr val="0070C0"/>
                </a:solidFill>
              </a:rPr>
              <a:t>Naloxone can cause withdrawal symptoms such as:</a:t>
            </a:r>
          </a:p>
          <a:p>
            <a:pPr eaLnBrk="1" hangingPunct="1"/>
            <a:endParaRPr lang="en-US" dirty="0" smtClean="0"/>
          </a:p>
        </p:txBody>
      </p:sp>
      <p:sp>
        <p:nvSpPr>
          <p:cNvPr id="26627" name="Rectangle 5"/>
          <p:cNvSpPr>
            <a:spLocks noChangeArrowheads="1"/>
          </p:cNvSpPr>
          <p:nvPr/>
        </p:nvSpPr>
        <p:spPr bwMode="auto">
          <a:xfrm>
            <a:off x="5410200" y="4334470"/>
            <a:ext cx="2819400" cy="923330"/>
          </a:xfrm>
          <a:prstGeom prst="rect">
            <a:avLst/>
          </a:prstGeom>
          <a:noFill/>
          <a:ln w="9525">
            <a:noFill/>
            <a:miter lim="800000"/>
            <a:headEnd/>
            <a:tailEnd/>
          </a:ln>
        </p:spPr>
        <p:txBody>
          <a:bodyPr>
            <a:spAutoFit/>
          </a:bodyPr>
          <a:lstStyle/>
          <a:p>
            <a:pPr lvl="1"/>
            <a:r>
              <a:rPr lang="en-US" b="1" dirty="0">
                <a:solidFill>
                  <a:srgbClr val="0070C0"/>
                </a:solidFill>
              </a:rPr>
              <a:t>muscle discomfort</a:t>
            </a:r>
          </a:p>
          <a:p>
            <a:pPr lvl="1"/>
            <a:r>
              <a:rPr lang="en-US" b="1" dirty="0">
                <a:solidFill>
                  <a:srgbClr val="0070C0"/>
                </a:solidFill>
              </a:rPr>
              <a:t>disorientation</a:t>
            </a:r>
          </a:p>
          <a:p>
            <a:pPr lvl="1"/>
            <a:r>
              <a:rPr lang="en-US" b="1" dirty="0">
                <a:solidFill>
                  <a:srgbClr val="0070C0"/>
                </a:solidFill>
              </a:rPr>
              <a:t>combativeness</a:t>
            </a:r>
          </a:p>
        </p:txBody>
      </p:sp>
      <p:sp>
        <p:nvSpPr>
          <p:cNvPr id="26628" name="Rectangle 6"/>
          <p:cNvSpPr>
            <a:spLocks noChangeArrowheads="1"/>
          </p:cNvSpPr>
          <p:nvPr/>
        </p:nvSpPr>
        <p:spPr bwMode="auto">
          <a:xfrm>
            <a:off x="3048000" y="4334470"/>
            <a:ext cx="2743200" cy="915988"/>
          </a:xfrm>
          <a:prstGeom prst="rect">
            <a:avLst/>
          </a:prstGeom>
          <a:noFill/>
          <a:ln w="9525">
            <a:noFill/>
            <a:miter lim="800000"/>
            <a:headEnd/>
            <a:tailEnd/>
          </a:ln>
        </p:spPr>
        <p:txBody>
          <a:bodyPr>
            <a:spAutoFit/>
          </a:bodyPr>
          <a:lstStyle/>
          <a:p>
            <a:pPr lvl="1"/>
            <a:r>
              <a:rPr lang="en-US" b="1" dirty="0">
                <a:solidFill>
                  <a:srgbClr val="0070C0"/>
                </a:solidFill>
              </a:rPr>
              <a:t>nausea/vomiting</a:t>
            </a:r>
          </a:p>
          <a:p>
            <a:pPr lvl="1"/>
            <a:r>
              <a:rPr lang="en-US" b="1" dirty="0">
                <a:solidFill>
                  <a:srgbClr val="0070C0"/>
                </a:solidFill>
              </a:rPr>
              <a:t>diarrhea</a:t>
            </a:r>
          </a:p>
          <a:p>
            <a:pPr lvl="1"/>
            <a:r>
              <a:rPr lang="en-US" b="1" dirty="0">
                <a:solidFill>
                  <a:srgbClr val="0070C0"/>
                </a:solidFill>
              </a:rPr>
              <a:t>chills</a:t>
            </a:r>
          </a:p>
        </p:txBody>
      </p:sp>
      <p:sp>
        <p:nvSpPr>
          <p:cNvPr id="7"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dirty="0" smtClean="0">
                <a:solidFill>
                  <a:schemeClr val="bg1"/>
                </a:solidFill>
                <a:latin typeface="Calibri" pitchFamily="34" charset="0"/>
              </a:rPr>
              <a:t>What is NARCAN?</a:t>
            </a:r>
            <a:endParaRPr lang="en-US" sz="40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9829800" cy="7391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9" name="Title 1"/>
          <p:cNvSpPr>
            <a:spLocks noGrp="1"/>
          </p:cNvSpPr>
          <p:nvPr>
            <p:ph type="title" idx="4294967295"/>
          </p:nvPr>
        </p:nvSpPr>
        <p:spPr>
          <a:xfrm>
            <a:off x="454025" y="152400"/>
            <a:ext cx="8407400" cy="1143000"/>
          </a:xfrm>
        </p:spPr>
        <p:txBody>
          <a:bodyPr anchor="ctr"/>
          <a:lstStyle/>
          <a:p>
            <a:pPr eaLnBrk="1" hangingPunct="1"/>
            <a:r>
              <a:rPr lang="en-US" dirty="0" smtClean="0">
                <a:latin typeface="Calibri" pitchFamily="34" charset="0"/>
              </a:rPr>
              <a:t>How does Naloxone effect overdose?</a:t>
            </a:r>
          </a:p>
        </p:txBody>
      </p:sp>
      <p:pic>
        <p:nvPicPr>
          <p:cNvPr id="27650" name="Picture 2"/>
          <p:cNvPicPr>
            <a:picLocks noChangeAspect="1" noChangeArrowheads="1"/>
          </p:cNvPicPr>
          <p:nvPr/>
        </p:nvPicPr>
        <p:blipFill>
          <a:blip r:embed="rId3" cstate="print"/>
          <a:srcRect/>
          <a:stretch>
            <a:fillRect/>
          </a:stretch>
        </p:blipFill>
        <p:spPr bwMode="auto">
          <a:xfrm>
            <a:off x="4202113" y="1192213"/>
            <a:ext cx="4829175" cy="5614987"/>
          </a:xfrm>
          <a:prstGeom prst="rect">
            <a:avLst/>
          </a:prstGeom>
          <a:noFill/>
          <a:ln w="9525">
            <a:noFill/>
            <a:miter lim="800000"/>
            <a:headEnd/>
            <a:tailEnd/>
          </a:ln>
        </p:spPr>
      </p:pic>
      <p:pic>
        <p:nvPicPr>
          <p:cNvPr id="27651" name="Picture 3"/>
          <p:cNvPicPr>
            <a:picLocks noChangeAspect="1" noChangeArrowheads="1"/>
          </p:cNvPicPr>
          <p:nvPr/>
        </p:nvPicPr>
        <p:blipFill>
          <a:blip r:embed="rId4" cstate="print"/>
          <a:srcRect/>
          <a:stretch>
            <a:fillRect/>
          </a:stretch>
        </p:blipFill>
        <p:spPr bwMode="auto">
          <a:xfrm>
            <a:off x="5303838" y="2671763"/>
            <a:ext cx="250825" cy="468312"/>
          </a:xfrm>
          <a:prstGeom prst="rect">
            <a:avLst/>
          </a:prstGeom>
          <a:noFill/>
          <a:ln w="9525">
            <a:noFill/>
            <a:miter lim="800000"/>
            <a:headEnd/>
            <a:tailEnd/>
          </a:ln>
        </p:spPr>
      </p:pic>
      <p:pic>
        <p:nvPicPr>
          <p:cNvPr id="27652" name="Picture 3"/>
          <p:cNvPicPr>
            <a:picLocks noChangeAspect="1" noChangeArrowheads="1"/>
          </p:cNvPicPr>
          <p:nvPr/>
        </p:nvPicPr>
        <p:blipFill>
          <a:blip r:embed="rId5" cstate="print"/>
          <a:srcRect/>
          <a:stretch>
            <a:fillRect/>
          </a:stretch>
        </p:blipFill>
        <p:spPr bwMode="auto">
          <a:xfrm>
            <a:off x="5867400" y="2200275"/>
            <a:ext cx="223838" cy="419100"/>
          </a:xfrm>
          <a:prstGeom prst="rect">
            <a:avLst/>
          </a:prstGeom>
          <a:noFill/>
          <a:ln w="9525">
            <a:noFill/>
            <a:miter lim="800000"/>
            <a:headEnd/>
            <a:tailEnd/>
          </a:ln>
        </p:spPr>
      </p:pic>
      <p:pic>
        <p:nvPicPr>
          <p:cNvPr id="27653" name="Picture 3"/>
          <p:cNvPicPr>
            <a:picLocks noChangeAspect="1" noChangeArrowheads="1"/>
          </p:cNvPicPr>
          <p:nvPr/>
        </p:nvPicPr>
        <p:blipFill>
          <a:blip r:embed="rId6" cstate="print"/>
          <a:srcRect/>
          <a:stretch>
            <a:fillRect/>
          </a:stretch>
        </p:blipFill>
        <p:spPr bwMode="auto">
          <a:xfrm>
            <a:off x="6323013" y="2632075"/>
            <a:ext cx="293687" cy="546100"/>
          </a:xfrm>
          <a:prstGeom prst="rect">
            <a:avLst/>
          </a:prstGeom>
          <a:noFill/>
          <a:ln w="9525">
            <a:noFill/>
            <a:miter lim="800000"/>
            <a:headEnd/>
            <a:tailEnd/>
          </a:ln>
        </p:spPr>
      </p:pic>
      <p:pic>
        <p:nvPicPr>
          <p:cNvPr id="27654" name="Picture 3"/>
          <p:cNvPicPr>
            <a:picLocks noChangeAspect="1" noChangeArrowheads="1"/>
          </p:cNvPicPr>
          <p:nvPr/>
        </p:nvPicPr>
        <p:blipFill>
          <a:blip r:embed="rId6" cstate="print"/>
          <a:srcRect/>
          <a:stretch>
            <a:fillRect/>
          </a:stretch>
        </p:blipFill>
        <p:spPr bwMode="auto">
          <a:xfrm>
            <a:off x="6781800" y="3079750"/>
            <a:ext cx="292100" cy="546100"/>
          </a:xfrm>
          <a:prstGeom prst="rect">
            <a:avLst/>
          </a:prstGeom>
          <a:noFill/>
          <a:ln w="9525">
            <a:noFill/>
            <a:miter lim="800000"/>
            <a:headEnd/>
            <a:tailEnd/>
          </a:ln>
        </p:spPr>
      </p:pic>
      <p:pic>
        <p:nvPicPr>
          <p:cNvPr id="27655" name="Picture 3"/>
          <p:cNvPicPr>
            <a:picLocks noChangeAspect="1" noChangeArrowheads="1"/>
          </p:cNvPicPr>
          <p:nvPr/>
        </p:nvPicPr>
        <p:blipFill>
          <a:blip r:embed="rId5" cstate="print"/>
          <a:srcRect/>
          <a:stretch>
            <a:fillRect/>
          </a:stretch>
        </p:blipFill>
        <p:spPr bwMode="auto">
          <a:xfrm>
            <a:off x="7064375" y="2314575"/>
            <a:ext cx="225425" cy="417513"/>
          </a:xfrm>
          <a:prstGeom prst="rect">
            <a:avLst/>
          </a:prstGeom>
          <a:noFill/>
          <a:ln w="9525">
            <a:noFill/>
            <a:miter lim="800000"/>
            <a:headEnd/>
            <a:tailEnd/>
          </a:ln>
        </p:spPr>
      </p:pic>
      <p:pic>
        <p:nvPicPr>
          <p:cNvPr id="27656" name="Picture 3"/>
          <p:cNvPicPr>
            <a:picLocks noChangeAspect="1" noChangeArrowheads="1"/>
          </p:cNvPicPr>
          <p:nvPr/>
        </p:nvPicPr>
        <p:blipFill>
          <a:blip r:embed="rId5" cstate="print"/>
          <a:srcRect/>
          <a:stretch>
            <a:fillRect/>
          </a:stretch>
        </p:blipFill>
        <p:spPr bwMode="auto">
          <a:xfrm>
            <a:off x="7721600" y="2776538"/>
            <a:ext cx="223838" cy="417512"/>
          </a:xfrm>
          <a:prstGeom prst="rect">
            <a:avLst/>
          </a:prstGeom>
          <a:noFill/>
          <a:ln w="9525">
            <a:noFill/>
            <a:miter lim="800000"/>
            <a:headEnd/>
            <a:tailEnd/>
          </a:ln>
        </p:spPr>
      </p:pic>
      <p:sp>
        <p:nvSpPr>
          <p:cNvPr id="24" name="Oval 23"/>
          <p:cNvSpPr/>
          <p:nvPr/>
        </p:nvSpPr>
        <p:spPr>
          <a:xfrm>
            <a:off x="5251450" y="2390775"/>
            <a:ext cx="3556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Oval 24"/>
          <p:cNvSpPr/>
          <p:nvPr/>
        </p:nvSpPr>
        <p:spPr>
          <a:xfrm>
            <a:off x="6292850" y="2373313"/>
            <a:ext cx="3556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Oval 25"/>
          <p:cNvSpPr/>
          <p:nvPr/>
        </p:nvSpPr>
        <p:spPr>
          <a:xfrm>
            <a:off x="7037388" y="2085975"/>
            <a:ext cx="279400" cy="2286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Oval 26"/>
          <p:cNvSpPr/>
          <p:nvPr/>
        </p:nvSpPr>
        <p:spPr>
          <a:xfrm>
            <a:off x="5827713" y="1933575"/>
            <a:ext cx="3048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Oval 27"/>
          <p:cNvSpPr/>
          <p:nvPr/>
        </p:nvSpPr>
        <p:spPr>
          <a:xfrm>
            <a:off x="7670800" y="2524125"/>
            <a:ext cx="330200" cy="282575"/>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6731000" y="2832100"/>
            <a:ext cx="3556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2" name="Picture 21" descr="spray1.gif"/>
          <p:cNvPicPr>
            <a:picLocks noChangeAspect="1"/>
          </p:cNvPicPr>
          <p:nvPr/>
        </p:nvPicPr>
        <p:blipFill>
          <a:blip r:embed="rId7" cstate="print"/>
          <a:srcRect/>
          <a:stretch>
            <a:fillRect/>
          </a:stretch>
        </p:blipFill>
        <p:spPr bwMode="auto">
          <a:xfrm rot="3034822">
            <a:off x="3228975" y="2952750"/>
            <a:ext cx="1743075" cy="4886325"/>
          </a:xfrm>
          <a:prstGeom prst="rect">
            <a:avLst/>
          </a:prstGeom>
          <a:noFill/>
          <a:ln w="9525">
            <a:noFill/>
            <a:miter lim="800000"/>
            <a:headEnd/>
            <a:tailEnd/>
          </a:ln>
        </p:spPr>
      </p:pic>
      <p:pic>
        <p:nvPicPr>
          <p:cNvPr id="23" name="Picture 22" descr="narcan.gif"/>
          <p:cNvPicPr>
            <a:picLocks noChangeAspect="1"/>
          </p:cNvPicPr>
          <p:nvPr/>
        </p:nvPicPr>
        <p:blipFill>
          <a:blip r:embed="rId8" cstate="print"/>
          <a:srcRect/>
          <a:stretch>
            <a:fillRect/>
          </a:stretch>
        </p:blipFill>
        <p:spPr bwMode="auto">
          <a:xfrm>
            <a:off x="4375150" y="4699000"/>
            <a:ext cx="595313" cy="457200"/>
          </a:xfrm>
          <a:prstGeom prst="rect">
            <a:avLst/>
          </a:prstGeom>
          <a:noFill/>
          <a:ln w="9525">
            <a:noFill/>
            <a:miter lim="800000"/>
            <a:headEnd/>
            <a:tailEnd/>
          </a:ln>
        </p:spPr>
      </p:pic>
      <p:pic>
        <p:nvPicPr>
          <p:cNvPr id="30" name="Picture 29" descr="narcan.gif"/>
          <p:cNvPicPr>
            <a:picLocks noChangeAspect="1"/>
          </p:cNvPicPr>
          <p:nvPr/>
        </p:nvPicPr>
        <p:blipFill>
          <a:blip r:embed="rId8" cstate="print"/>
          <a:srcRect/>
          <a:stretch>
            <a:fillRect/>
          </a:stretch>
        </p:blipFill>
        <p:spPr bwMode="auto">
          <a:xfrm>
            <a:off x="5210175" y="4608513"/>
            <a:ext cx="595313" cy="457200"/>
          </a:xfrm>
          <a:prstGeom prst="rect">
            <a:avLst/>
          </a:prstGeom>
          <a:noFill/>
          <a:ln w="9525">
            <a:noFill/>
            <a:miter lim="800000"/>
            <a:headEnd/>
            <a:tailEnd/>
          </a:ln>
        </p:spPr>
      </p:pic>
      <p:pic>
        <p:nvPicPr>
          <p:cNvPr id="31" name="Picture 30" descr="narcan.gif"/>
          <p:cNvPicPr>
            <a:picLocks noChangeAspect="1"/>
          </p:cNvPicPr>
          <p:nvPr/>
        </p:nvPicPr>
        <p:blipFill>
          <a:blip r:embed="rId8" cstate="print"/>
          <a:srcRect/>
          <a:stretch>
            <a:fillRect/>
          </a:stretch>
        </p:blipFill>
        <p:spPr bwMode="auto">
          <a:xfrm>
            <a:off x="4835525" y="4037013"/>
            <a:ext cx="593725" cy="457200"/>
          </a:xfrm>
          <a:prstGeom prst="rect">
            <a:avLst/>
          </a:prstGeom>
          <a:noFill/>
          <a:ln w="9525">
            <a:noFill/>
            <a:miter lim="800000"/>
            <a:headEnd/>
            <a:tailEnd/>
          </a:ln>
        </p:spPr>
      </p:pic>
      <p:pic>
        <p:nvPicPr>
          <p:cNvPr id="32" name="Picture 31" descr="narcan.gif"/>
          <p:cNvPicPr>
            <a:picLocks noChangeAspect="1"/>
          </p:cNvPicPr>
          <p:nvPr/>
        </p:nvPicPr>
        <p:blipFill>
          <a:blip r:embed="rId8" cstate="print"/>
          <a:srcRect/>
          <a:stretch>
            <a:fillRect/>
          </a:stretch>
        </p:blipFill>
        <p:spPr bwMode="auto">
          <a:xfrm>
            <a:off x="4657725" y="4419600"/>
            <a:ext cx="593725" cy="457200"/>
          </a:xfrm>
          <a:prstGeom prst="rect">
            <a:avLst/>
          </a:prstGeom>
          <a:noFill/>
          <a:ln w="9525">
            <a:noFill/>
            <a:miter lim="800000"/>
            <a:headEnd/>
            <a:tailEnd/>
          </a:ln>
        </p:spPr>
      </p:pic>
      <p:pic>
        <p:nvPicPr>
          <p:cNvPr id="34" name="Picture 33" descr="narcan.gif"/>
          <p:cNvPicPr>
            <a:picLocks noChangeAspect="1"/>
          </p:cNvPicPr>
          <p:nvPr/>
        </p:nvPicPr>
        <p:blipFill>
          <a:blip r:embed="rId8" cstate="print"/>
          <a:srcRect/>
          <a:stretch>
            <a:fillRect/>
          </a:stretch>
        </p:blipFill>
        <p:spPr bwMode="auto">
          <a:xfrm>
            <a:off x="4835525" y="4699000"/>
            <a:ext cx="593725" cy="457200"/>
          </a:xfrm>
          <a:prstGeom prst="rect">
            <a:avLst/>
          </a:prstGeom>
          <a:noFill/>
          <a:ln w="9525">
            <a:noFill/>
            <a:miter lim="800000"/>
            <a:headEnd/>
            <a:tailEnd/>
          </a:ln>
        </p:spPr>
      </p:pic>
      <p:pic>
        <p:nvPicPr>
          <p:cNvPr id="36" name="Picture 35" descr="narcan.gif"/>
          <p:cNvPicPr>
            <a:picLocks noChangeAspect="1"/>
          </p:cNvPicPr>
          <p:nvPr/>
        </p:nvPicPr>
        <p:blipFill>
          <a:blip r:embed="rId8" cstate="print"/>
          <a:srcRect/>
          <a:stretch>
            <a:fillRect/>
          </a:stretch>
        </p:blipFill>
        <p:spPr bwMode="auto">
          <a:xfrm>
            <a:off x="4375150" y="4191000"/>
            <a:ext cx="595313" cy="457200"/>
          </a:xfrm>
          <a:prstGeom prst="rect">
            <a:avLst/>
          </a:prstGeom>
          <a:noFill/>
          <a:ln w="9525">
            <a:noFill/>
            <a:miter lim="800000"/>
            <a:headEnd/>
            <a:tailEnd/>
          </a:ln>
        </p:spPr>
      </p:pic>
      <p:sp>
        <p:nvSpPr>
          <p:cNvPr id="37" name="Rectangle 36"/>
          <p:cNvSpPr/>
          <p:nvPr/>
        </p:nvSpPr>
        <p:spPr>
          <a:xfrm>
            <a:off x="232418" y="1748971"/>
            <a:ext cx="4621027" cy="769441"/>
          </a:xfrm>
          <a:prstGeom prst="rect">
            <a:avLst/>
          </a:prstGeom>
          <a:noFill/>
        </p:spPr>
        <p:txBody>
          <a:bodyPr wrap="none">
            <a:spAutoFit/>
          </a:bodyPr>
          <a:lstStyle/>
          <a:p>
            <a:pPr algn="ctr" fontAlgn="auto">
              <a:spcBef>
                <a:spcPts val="0"/>
              </a:spcBef>
              <a:spcAft>
                <a:spcPts val="0"/>
              </a:spcAft>
              <a:defRPr/>
            </a:pPr>
            <a:r>
              <a:rPr 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Restores breathing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000"/>
                                        <p:tgtEl>
                                          <p:spTgt spid="2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42" presetClass="path" presetSubtype="0" accel="50000" decel="50000" fill="hold" nodeType="withEffect">
                                  <p:stCondLst>
                                    <p:cond delay="0"/>
                                  </p:stCondLst>
                                  <p:childTnLst>
                                    <p:animMotion origin="layout" path="M 2.5E-6 2.13873E-6 L 0.08073 -0.35145 " pathEditMode="relative" rAng="0" ptsTypes="AA">
                                      <p:cBhvr>
                                        <p:cTn id="13" dur="1000" fill="hold"/>
                                        <p:tgtEl>
                                          <p:spTgt spid="23"/>
                                        </p:tgtEl>
                                        <p:attrNameLst>
                                          <p:attrName>ppt_x</p:attrName>
                                          <p:attrName>ppt_y</p:attrName>
                                        </p:attrNameLst>
                                      </p:cBhvr>
                                      <p:rCtr x="4028" y="-17572"/>
                                    </p:animMotion>
                                  </p:childTnLst>
                                </p:cTn>
                              </p:par>
                            </p:childTnLst>
                          </p:cTn>
                        </p:par>
                        <p:par>
                          <p:cTn id="14" fill="hold">
                            <p:stCondLst>
                              <p:cond delay="2000"/>
                            </p:stCondLst>
                            <p:childTnLst>
                              <p:par>
                                <p:cTn id="15" presetID="0" presetClass="path" presetSubtype="0" accel="50000" decel="50000" fill="hold" grpId="0" nodeType="afterEffect">
                                  <p:stCondLst>
                                    <p:cond delay="0"/>
                                  </p:stCondLst>
                                  <p:childTnLst>
                                    <p:animMotion origin="layout" path="M 5E-6 1.04046E-6 C 0.01372 -0.00601 -0.00034 -0.03283 0.00469 -0.05086 C 0.0073 -0.06034 0.01928 -0.06358 0.02535 -0.06566 C 0.02778 -0.0756 0.02431 -0.07815 0.01893 -0.08462 " pathEditMode="relative" ptsTypes="fffA">
                                      <p:cBhvr>
                                        <p:cTn id="16" dur="1000" fill="hold"/>
                                        <p:tgtEl>
                                          <p:spTgt spid="24"/>
                                        </p:tgtEl>
                                        <p:attrNameLst>
                                          <p:attrName>ppt_x</p:attrName>
                                          <p:attrName>ppt_y</p:attrName>
                                        </p:attrNameLst>
                                      </p:cBhvr>
                                    </p:animMotion>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42" presetClass="path" presetSubtype="0" accel="50000" decel="50000" fill="hold" nodeType="withEffect">
                                  <p:stCondLst>
                                    <p:cond delay="0"/>
                                  </p:stCondLst>
                                  <p:childTnLst>
                                    <p:animMotion origin="layout" path="M -4.72222E-6 2.13873E-6 L 0.14705 -0.35145 " pathEditMode="relative" rAng="0" ptsTypes="AA">
                                      <p:cBhvr>
                                        <p:cTn id="22" dur="1000" fill="hold"/>
                                        <p:tgtEl>
                                          <p:spTgt spid="34"/>
                                        </p:tgtEl>
                                        <p:attrNameLst>
                                          <p:attrName>ppt_x</p:attrName>
                                          <p:attrName>ppt_y</p:attrName>
                                        </p:attrNameLst>
                                      </p:cBhvr>
                                      <p:rCtr x="7344" y="-17572"/>
                                    </p:animMotion>
                                  </p:childTnLst>
                                </p:cTn>
                              </p:par>
                            </p:childTnLst>
                          </p:cTn>
                        </p:par>
                        <p:par>
                          <p:cTn id="23" fill="hold">
                            <p:stCondLst>
                              <p:cond delay="4000"/>
                            </p:stCondLst>
                            <p:childTnLst>
                              <p:par>
                                <p:cTn id="24" presetID="0" presetClass="path" presetSubtype="0" accel="50000" decel="50000" fill="hold" grpId="0" nodeType="afterEffect">
                                  <p:stCondLst>
                                    <p:cond delay="0"/>
                                  </p:stCondLst>
                                  <p:childTnLst>
                                    <p:animMotion origin="layout" path="M -2.22222E-6 -4.62428E-7 C -0.01111 -0.00994 -0.00746 -0.00439 -0.01267 -0.0148 C -0.01632 -0.02982 -0.0125 -0.03376 -0.00469 -0.04231 C 0.00156 -0.04902 0.0099 -0.0548 0.01754 -0.05919 C 0.02448 -0.06335 0.0316 -0.06404 0.03802 -0.06982 C 0.04184 -0.08393 0.04601 -0.09017 0.04601 -0.10589 " pathEditMode="relative" ptsTypes="fffffA">
                                      <p:cBhvr>
                                        <p:cTn id="25" dur="1000" fill="hold"/>
                                        <p:tgtEl>
                                          <p:spTgt spid="25"/>
                                        </p:tgtEl>
                                        <p:attrNameLst>
                                          <p:attrName>ppt_x</p:attrName>
                                          <p:attrName>ppt_y</p:attrName>
                                        </p:attrNameLst>
                                      </p:cBhvr>
                                    </p:animMotion>
                                  </p:childTnLst>
                                </p:cTn>
                              </p:par>
                            </p:childTnLst>
                          </p:cTn>
                        </p:par>
                        <p:par>
                          <p:cTn id="26" fill="hold">
                            <p:stCondLst>
                              <p:cond delay="5000"/>
                            </p:stCondLst>
                            <p:childTnLst>
                              <p:par>
                                <p:cTn id="27" presetID="10"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par>
                                <p:cTn id="30" presetID="42" presetClass="path" presetSubtype="0" accel="50000" decel="50000" fill="hold" nodeType="withEffect">
                                  <p:stCondLst>
                                    <p:cond delay="0"/>
                                  </p:stCondLst>
                                  <p:childTnLst>
                                    <p:animMotion origin="layout" path="M -2.77778E-7 -4.21965E-6 L 0.24149 -0.35514 " pathEditMode="relative" rAng="0" ptsTypes="AA">
                                      <p:cBhvr>
                                        <p:cTn id="31" dur="1000" fill="hold"/>
                                        <p:tgtEl>
                                          <p:spTgt spid="32"/>
                                        </p:tgtEl>
                                        <p:attrNameLst>
                                          <p:attrName>ppt_x</p:attrName>
                                          <p:attrName>ppt_y</p:attrName>
                                        </p:attrNameLst>
                                      </p:cBhvr>
                                      <p:rCtr x="12066" y="-17757"/>
                                    </p:animMotion>
                                  </p:childTnLst>
                                </p:cTn>
                              </p:par>
                            </p:childTnLst>
                          </p:cTn>
                        </p:par>
                        <p:par>
                          <p:cTn id="32" fill="hold">
                            <p:stCondLst>
                              <p:cond delay="6000"/>
                            </p:stCondLst>
                            <p:childTnLst>
                              <p:par>
                                <p:cTn id="33" presetID="0" presetClass="path" presetSubtype="0" accel="50000" decel="50000" fill="hold" grpId="0" nodeType="afterEffect">
                                  <p:stCondLst>
                                    <p:cond delay="0"/>
                                  </p:stCondLst>
                                  <p:childTnLst>
                                    <p:animMotion origin="layout" path="M -5.55556E-7 9.82659E-7 C -0.01511 0.01919 -0.04271 0.00624 -0.06198 9.82659E-7 C -0.06754 -0.0037 -0.07101 -0.00809 -0.07622 -0.01272 C -0.07934 -0.02497 -0.08039 -0.01988 -0.08264 -0.03584 C -0.08073 -0.06381 -0.08525 -0.06959 -0.06511 -0.07399 C -0.04011 -0.08509 -0.0125 -0.07653 0.01267 -0.06983 C 0.01979 -0.06798 0.02604 -0.06335 0.03333 -0.06335 L 0.02222 -0.06774 " pathEditMode="relative" ptsTypes="ffffffAA">
                                      <p:cBhvr>
                                        <p:cTn id="34" dur="1000" fill="hold"/>
                                        <p:tgtEl>
                                          <p:spTgt spid="26"/>
                                        </p:tgtEl>
                                        <p:attrNameLst>
                                          <p:attrName>ppt_x</p:attrName>
                                          <p:attrName>ppt_y</p:attrName>
                                        </p:attrNameLst>
                                      </p:cBhvr>
                                    </p:animMotion>
                                  </p:childTnLst>
                                </p:cTn>
                              </p:par>
                            </p:childTnLst>
                          </p:cTn>
                        </p:par>
                        <p:par>
                          <p:cTn id="35" fill="hold">
                            <p:stCondLst>
                              <p:cond delay="7000"/>
                            </p:stCondLst>
                            <p:childTnLst>
                              <p:par>
                                <p:cTn id="36" presetID="10"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42" presetClass="path" presetSubtype="0" accel="50000" decel="50000" fill="hold" nodeType="withEffect">
                                  <p:stCondLst>
                                    <p:cond delay="0"/>
                                  </p:stCondLst>
                                  <p:childTnLst>
                                    <p:animMotion origin="layout" path="M -0.00139 -0.00023 L 0.346 -0.25549 " pathEditMode="relative" rAng="0" ptsTypes="AA">
                                      <p:cBhvr>
                                        <p:cTn id="40" dur="1000" fill="hold"/>
                                        <p:tgtEl>
                                          <p:spTgt spid="36"/>
                                        </p:tgtEl>
                                        <p:attrNameLst>
                                          <p:attrName>ppt_x</p:attrName>
                                          <p:attrName>ppt_y</p:attrName>
                                        </p:attrNameLst>
                                      </p:cBhvr>
                                      <p:rCtr x="17361" y="-12763"/>
                                    </p:animMotion>
                                  </p:childTnLst>
                                </p:cTn>
                              </p:par>
                            </p:childTnLst>
                          </p:cTn>
                        </p:par>
                        <p:par>
                          <p:cTn id="41" fill="hold">
                            <p:stCondLst>
                              <p:cond delay="8000"/>
                            </p:stCondLst>
                            <p:childTnLst>
                              <p:par>
                                <p:cTn id="42" presetID="0" presetClass="path" presetSubtype="0" accel="50000" decel="50000" fill="hold" grpId="0" nodeType="afterEffect">
                                  <p:stCondLst>
                                    <p:cond delay="0"/>
                                  </p:stCondLst>
                                  <p:childTnLst>
                                    <p:animMotion origin="layout" path="M 5.27778E-6 -6.7052E-6 C 0.00747 -0.00209 0.01494 -0.00417 0.02223 -0.00648 C 0.02345 -0.01157 0.02536 -0.01804 0.02536 -0.02336 C 0.02536 -0.03399 0.02518 -0.04463 0.02379 -0.05503 C 0.02362 -0.05665 0.01616 -0.06336 0.01581 -0.06359 C 0.00869 -0.06798 0.00088 -0.06868 -0.00641 -0.07191 C -0.01023 -0.07723 -0.00954 -0.07422 -0.00954 -0.08047 L -0.00173 -0.08671 " pathEditMode="relative" ptsTypes="ffffffAA">
                                      <p:cBhvr>
                                        <p:cTn id="43" dur="1000" fill="hold"/>
                                        <p:tgtEl>
                                          <p:spTgt spid="28"/>
                                        </p:tgtEl>
                                        <p:attrNameLst>
                                          <p:attrName>ppt_x</p:attrName>
                                          <p:attrName>ppt_y</p:attrName>
                                        </p:attrNameLst>
                                      </p:cBhvr>
                                    </p:animMotion>
                                  </p:childTnLst>
                                </p:cTn>
                              </p:par>
                            </p:childTnLst>
                          </p:cTn>
                        </p:par>
                        <p:par>
                          <p:cTn id="44" fill="hold">
                            <p:stCondLst>
                              <p:cond delay="9000"/>
                            </p:stCondLst>
                            <p:childTnLst>
                              <p:par>
                                <p:cTn id="45" presetID="10" presetClass="entr" presetSubtype="0"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42" presetClass="path" presetSubtype="0" accel="50000" decel="50000" fill="hold" nodeType="withEffect">
                                  <p:stCondLst>
                                    <p:cond delay="0"/>
                                  </p:stCondLst>
                                  <p:childTnLst>
                                    <p:animMotion origin="layout" path="M -0.01111 0.01295 L 0.1533 -0.26983 " pathEditMode="relative" rAng="0" ptsTypes="AA">
                                      <p:cBhvr>
                                        <p:cTn id="49" dur="1000" fill="hold"/>
                                        <p:tgtEl>
                                          <p:spTgt spid="30"/>
                                        </p:tgtEl>
                                        <p:attrNameLst>
                                          <p:attrName>ppt_x</p:attrName>
                                          <p:attrName>ppt_y</p:attrName>
                                        </p:attrNameLst>
                                      </p:cBhvr>
                                      <p:rCtr x="8212" y="-14150"/>
                                    </p:animMotion>
                                  </p:childTnLst>
                                </p:cTn>
                              </p:par>
                            </p:childTnLst>
                          </p:cTn>
                        </p:par>
                        <p:par>
                          <p:cTn id="50" fill="hold">
                            <p:stCondLst>
                              <p:cond delay="10000"/>
                            </p:stCondLst>
                            <p:childTnLst>
                              <p:par>
                                <p:cTn id="51" presetID="0" presetClass="path" presetSubtype="0" accel="50000" decel="50000" fill="hold" grpId="0" nodeType="afterEffect">
                                  <p:stCondLst>
                                    <p:cond delay="0"/>
                                  </p:stCondLst>
                                  <p:childTnLst>
                                    <p:animMotion origin="layout" path="M 4.44444E-6 -1.79191E-6 C 0.00138 0.02544 -0.00191 0.04324 0.01909 0.05087 C 0.02465 0.05827 0.02743 0.05873 0.03489 0.06128 C 0.0493 0.05989 0.05989 0.06104 0.07135 0.05087 C 0.07378 0.03908 0.08072 0.0222 0.06822 0.01688 C 0.06458 0.02197 0.06406 0.02682 0.06024 0.03168 C 0.05885 0.0407 0.05694 0.04763 0.06024 0.05711 C 0.06111 0.05943 0.06354 0.05966 0.0651 0.06128 C 0.08003 0.07607 0.06666 0.06336 0.07934 0.07815 C 0.08645 0.08648 0.08559 0.08463 0.09531 0.08879 C 0.09687 0.08948 0.1 0.09087 0.1 0.09087 C 0.10416 0.0948 0.10816 0.09642 0.11267 0.09943 " pathEditMode="relative" ptsTypes="fffffffffffA">
                                      <p:cBhvr>
                                        <p:cTn id="52" dur="1000" fill="hold"/>
                                        <p:tgtEl>
                                          <p:spTgt spid="29"/>
                                        </p:tgtEl>
                                        <p:attrNameLst>
                                          <p:attrName>ppt_x</p:attrName>
                                          <p:attrName>ppt_y</p:attrName>
                                        </p:attrNameLst>
                                      </p:cBhvr>
                                    </p:animMotion>
                                  </p:childTnLst>
                                </p:cTn>
                              </p:par>
                            </p:childTnLst>
                          </p:cTn>
                        </p:par>
                        <p:par>
                          <p:cTn id="53" fill="hold">
                            <p:stCondLst>
                              <p:cond delay="11000"/>
                            </p:stCondLst>
                            <p:childTnLst>
                              <p:par>
                                <p:cTn id="54" presetID="10" presetClass="entr" presetSubtype="0"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42" presetClass="path" presetSubtype="0" accel="50000" decel="50000" fill="hold" nodeType="withEffect">
                                  <p:stCondLst>
                                    <p:cond delay="0"/>
                                  </p:stCondLst>
                                  <p:childTnLst>
                                    <p:animMotion origin="layout" path="M 0.00399 0.00416 L 0.09271 -0.31746 " pathEditMode="relative" rAng="0" ptsTypes="AA">
                                      <p:cBhvr>
                                        <p:cTn id="58" dur="1000" fill="hold"/>
                                        <p:tgtEl>
                                          <p:spTgt spid="31"/>
                                        </p:tgtEl>
                                        <p:attrNameLst>
                                          <p:attrName>ppt_x</p:attrName>
                                          <p:attrName>ppt_y</p:attrName>
                                        </p:attrNameLst>
                                      </p:cBhvr>
                                      <p:rCtr x="4427" y="-16092"/>
                                    </p:animMotion>
                                  </p:childTnLst>
                                </p:cTn>
                              </p:par>
                            </p:childTnLst>
                          </p:cTn>
                        </p:par>
                        <p:par>
                          <p:cTn id="59" fill="hold">
                            <p:stCondLst>
                              <p:cond delay="12000"/>
                            </p:stCondLst>
                            <p:childTnLst>
                              <p:par>
                                <p:cTn id="60" presetID="0" presetClass="path" presetSubtype="0" accel="50000" decel="50000" fill="hold" grpId="0" nodeType="afterEffect">
                                  <p:stCondLst>
                                    <p:cond delay="0"/>
                                  </p:stCondLst>
                                  <p:childTnLst>
                                    <p:animMotion origin="layout" path="M 7.5E-6 -7.34104E-6 C 0.01146 -0.00255 0.01546 -0.00533 0.02067 -0.01897 C 0.02258 -0.03145 0.02553 -0.04324 0.02865 -0.05504 C 0.02935 -0.05735 0.03108 -0.05897 0.03178 -0.06128 C 0.03317 -0.06544 0.03386 -0.06983 0.0349 -0.074 C 0.03542 -0.07608 0.03646 -0.08024 0.03646 -0.08024 C 0.03455 -0.08787 0.03629 -0.08671 0.03021 -0.08879 C 0.02761 -0.08972 0.02223 -0.09087 0.02223 -0.09087 " pathEditMode="relative" ptsTypes="fffffffA">
                                      <p:cBhvr>
                                        <p:cTn id="61" dur="1000" fill="hold"/>
                                        <p:tgtEl>
                                          <p:spTgt spid="27"/>
                                        </p:tgtEl>
                                        <p:attrNameLst>
                                          <p:attrName>ppt_x</p:attrName>
                                          <p:attrName>ppt_y</p:attrName>
                                        </p:attrNameLst>
                                      </p:cBhvr>
                                    </p:animMotion>
                                  </p:childTnLst>
                                </p:cTn>
                              </p:par>
                            </p:childTnLst>
                          </p:cTn>
                        </p:par>
                        <p:par>
                          <p:cTn id="62" fill="hold">
                            <p:stCondLst>
                              <p:cond delay="13000"/>
                            </p:stCondLst>
                            <p:childTnLst>
                              <p:par>
                                <p:cTn id="63" presetID="31" presetClass="entr" presetSubtype="0"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1000" fill="hold"/>
                                        <p:tgtEl>
                                          <p:spTgt spid="37"/>
                                        </p:tgtEl>
                                        <p:attrNameLst>
                                          <p:attrName>ppt_w</p:attrName>
                                        </p:attrNameLst>
                                      </p:cBhvr>
                                      <p:tavLst>
                                        <p:tav tm="0">
                                          <p:val>
                                            <p:fltVal val="0"/>
                                          </p:val>
                                        </p:tav>
                                        <p:tav tm="100000">
                                          <p:val>
                                            <p:strVal val="#ppt_w"/>
                                          </p:val>
                                        </p:tav>
                                      </p:tavLst>
                                    </p:anim>
                                    <p:anim calcmode="lin" valueType="num">
                                      <p:cBhvr>
                                        <p:cTn id="66" dur="1000" fill="hold"/>
                                        <p:tgtEl>
                                          <p:spTgt spid="37"/>
                                        </p:tgtEl>
                                        <p:attrNameLst>
                                          <p:attrName>ppt_h</p:attrName>
                                        </p:attrNameLst>
                                      </p:cBhvr>
                                      <p:tavLst>
                                        <p:tav tm="0">
                                          <p:val>
                                            <p:fltVal val="0"/>
                                          </p:val>
                                        </p:tav>
                                        <p:tav tm="100000">
                                          <p:val>
                                            <p:strVal val="#ppt_h"/>
                                          </p:val>
                                        </p:tav>
                                      </p:tavLst>
                                    </p:anim>
                                    <p:anim calcmode="lin" valueType="num">
                                      <p:cBhvr>
                                        <p:cTn id="67" dur="1000" fill="hold"/>
                                        <p:tgtEl>
                                          <p:spTgt spid="37"/>
                                        </p:tgtEl>
                                        <p:attrNameLst>
                                          <p:attrName>style.rotation</p:attrName>
                                        </p:attrNameLst>
                                      </p:cBhvr>
                                      <p:tavLst>
                                        <p:tav tm="0">
                                          <p:val>
                                            <p:fltVal val="90"/>
                                          </p:val>
                                        </p:tav>
                                        <p:tav tm="100000">
                                          <p:val>
                                            <p:fltVal val="0"/>
                                          </p:val>
                                        </p:tav>
                                      </p:tavLst>
                                    </p:anim>
                                    <p:animEffect transition="in" filter="fade">
                                      <p:cBhvr>
                                        <p:cTn id="68"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4"/>
          <p:cNvPicPr>
            <a:picLocks noGrp="1" noChangeAspect="1" noChangeArrowheads="1"/>
          </p:cNvPicPr>
          <p:nvPr>
            <p:ph type="body" idx="4294967295"/>
          </p:nvPr>
        </p:nvPicPr>
        <p:blipFill>
          <a:blip r:embed="rId2" cstate="print"/>
          <a:srcRect l="5600" t="15405" r="5600" b="3951"/>
          <a:stretch>
            <a:fillRect/>
          </a:stretch>
        </p:blipFill>
        <p:spPr>
          <a:xfrm>
            <a:off x="2743200" y="1600200"/>
            <a:ext cx="5413349" cy="3657599"/>
          </a:xfrm>
        </p:spPr>
      </p:pic>
      <p:sp>
        <p:nvSpPr>
          <p:cNvPr id="4"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700" b="1" dirty="0" smtClean="0">
                <a:solidFill>
                  <a:schemeClr val="bg1"/>
                </a:solidFill>
                <a:latin typeface="Calibri" pitchFamily="34" charset="0"/>
              </a:rPr>
              <a:t>NALOXONE</a:t>
            </a:r>
          </a:p>
          <a:p>
            <a:pPr eaLnBrk="1" hangingPunct="1"/>
            <a:r>
              <a:rPr lang="en-US" sz="3700" b="1" dirty="0" smtClean="0">
                <a:solidFill>
                  <a:schemeClr val="bg1"/>
                </a:solidFill>
                <a:latin typeface="Calibri" pitchFamily="34" charset="0"/>
              </a:rPr>
              <a:t>reversing an overdose</a:t>
            </a:r>
            <a:endParaRPr lang="en-US" sz="37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idx="4294967295"/>
          </p:nvPr>
        </p:nvSpPr>
        <p:spPr>
          <a:xfrm>
            <a:off x="2438400" y="1447800"/>
            <a:ext cx="3124200" cy="533400"/>
          </a:xfrm>
        </p:spPr>
        <p:txBody>
          <a:bodyPr anchor="ctr"/>
          <a:lstStyle/>
          <a:p>
            <a:pPr eaLnBrk="1" hangingPunct="1"/>
            <a:r>
              <a:rPr lang="en-US" sz="2400" b="1" dirty="0" smtClean="0">
                <a:solidFill>
                  <a:schemeClr val="tx1"/>
                </a:solidFill>
                <a:latin typeface="Calibri" panose="020F0502020204030204" pitchFamily="34" charset="0"/>
                <a:cs typeface="Calibri" panose="020F0502020204030204" pitchFamily="34" charset="0"/>
              </a:rPr>
              <a:t>Really high</a:t>
            </a:r>
            <a:r>
              <a:rPr lang="en-US" sz="2400" b="1" dirty="0" smtClean="0">
                <a:latin typeface="Calibri" panose="020F0502020204030204" pitchFamily="34" charset="0"/>
                <a:cs typeface="Calibri" panose="020F0502020204030204" pitchFamily="34" charset="0"/>
              </a:rPr>
              <a:t> </a:t>
            </a:r>
            <a:endParaRPr lang="en-US" sz="2400" dirty="0" smtClean="0">
              <a:latin typeface="Calibri" panose="020F0502020204030204" pitchFamily="34" charset="0"/>
              <a:cs typeface="Calibri" panose="020F0502020204030204" pitchFamily="34" charset="0"/>
            </a:endParaRPr>
          </a:p>
        </p:txBody>
      </p:sp>
      <p:sp>
        <p:nvSpPr>
          <p:cNvPr id="43011" name="Rectangle 3"/>
          <p:cNvSpPr>
            <a:spLocks noGrp="1" noChangeArrowheads="1"/>
          </p:cNvSpPr>
          <p:nvPr>
            <p:ph idx="4294967295"/>
          </p:nvPr>
        </p:nvSpPr>
        <p:spPr>
          <a:xfrm>
            <a:off x="2438400" y="1905000"/>
            <a:ext cx="3197225" cy="2819400"/>
          </a:xfrm>
          <a:solidFill>
            <a:srgbClr val="0070C0"/>
          </a:solidFill>
        </p:spPr>
        <p:txBody>
          <a:bodyPr>
            <a:noAutofit/>
          </a:bodyPr>
          <a:lstStyle/>
          <a:p>
            <a:pPr eaLnBrk="1" hangingPunct="1">
              <a:spcBef>
                <a:spcPts val="1200"/>
              </a:spcBef>
              <a:buFont typeface="Arial" panose="020B0604020202020204" pitchFamily="34" charset="0"/>
              <a:buChar char="•"/>
              <a:defRPr/>
            </a:pPr>
            <a:r>
              <a:rPr lang="en-US" sz="1500" dirty="0">
                <a:solidFill>
                  <a:srgbClr val="FFFFFF"/>
                </a:solidFill>
              </a:rPr>
              <a:t>Pupils pinned</a:t>
            </a:r>
          </a:p>
          <a:p>
            <a:pPr eaLnBrk="1" hangingPunct="1">
              <a:spcBef>
                <a:spcPts val="1200"/>
              </a:spcBef>
              <a:buFont typeface="Arial" panose="020B0604020202020204" pitchFamily="34" charset="0"/>
              <a:buChar char="•"/>
              <a:defRPr/>
            </a:pPr>
            <a:r>
              <a:rPr lang="en-US" sz="1500" dirty="0">
                <a:solidFill>
                  <a:srgbClr val="FFFFFF"/>
                </a:solidFill>
              </a:rPr>
              <a:t>Nodding, but </a:t>
            </a:r>
            <a:r>
              <a:rPr lang="en-US" sz="1500" dirty="0" err="1">
                <a:solidFill>
                  <a:srgbClr val="FFFFFF"/>
                </a:solidFill>
              </a:rPr>
              <a:t>arousable</a:t>
            </a:r>
            <a:endParaRPr lang="en-US" sz="1500" dirty="0">
              <a:solidFill>
                <a:srgbClr val="FFFFFF"/>
              </a:solidFill>
            </a:endParaRPr>
          </a:p>
          <a:p>
            <a:pPr lvl="1" eaLnBrk="1" hangingPunct="1">
              <a:spcBef>
                <a:spcPts val="1200"/>
              </a:spcBef>
              <a:buFont typeface="Arial" panose="020B0604020202020204" pitchFamily="34" charset="0"/>
              <a:buChar char="•"/>
              <a:defRPr/>
            </a:pPr>
            <a:r>
              <a:rPr lang="en-US" sz="1500" dirty="0" smtClean="0">
                <a:solidFill>
                  <a:srgbClr val="FFFFFF"/>
                </a:solidFill>
              </a:rPr>
              <a:t>Responds to sternal rub</a:t>
            </a:r>
          </a:p>
          <a:p>
            <a:pPr eaLnBrk="1" hangingPunct="1">
              <a:spcBef>
                <a:spcPts val="1200"/>
              </a:spcBef>
              <a:buFont typeface="Arial" panose="020B0604020202020204" pitchFamily="34" charset="0"/>
              <a:buChar char="•"/>
              <a:defRPr/>
            </a:pPr>
            <a:r>
              <a:rPr lang="en-US" sz="1500" dirty="0" smtClean="0">
                <a:solidFill>
                  <a:srgbClr val="FFFFFF"/>
                </a:solidFill>
              </a:rPr>
              <a:t>Speech </a:t>
            </a:r>
            <a:r>
              <a:rPr lang="en-US" sz="1500" dirty="0">
                <a:solidFill>
                  <a:srgbClr val="FFFFFF"/>
                </a:solidFill>
              </a:rPr>
              <a:t>is slurred</a:t>
            </a:r>
          </a:p>
          <a:p>
            <a:pPr eaLnBrk="1" hangingPunct="1">
              <a:spcBef>
                <a:spcPts val="1200"/>
              </a:spcBef>
              <a:buFont typeface="Arial" panose="020B0604020202020204" pitchFamily="34" charset="0"/>
              <a:buChar char="•"/>
              <a:defRPr/>
            </a:pPr>
            <a:r>
              <a:rPr lang="en-US" sz="1500" dirty="0">
                <a:solidFill>
                  <a:srgbClr val="FFFFFF"/>
                </a:solidFill>
              </a:rPr>
              <a:t>Sleepy, intoxicated, but breathing </a:t>
            </a:r>
          </a:p>
          <a:p>
            <a:pPr lvl="1" eaLnBrk="1" hangingPunct="1">
              <a:spcBef>
                <a:spcPts val="1200"/>
              </a:spcBef>
              <a:buFont typeface="Arial" panose="020B0604020202020204" pitchFamily="34" charset="0"/>
              <a:buChar char="•"/>
              <a:defRPr/>
            </a:pPr>
            <a:r>
              <a:rPr lang="en-US" sz="1500" dirty="0">
                <a:solidFill>
                  <a:srgbClr val="FFFFFF"/>
                </a:solidFill>
              </a:rPr>
              <a:t>8 or more times per minute </a:t>
            </a:r>
          </a:p>
          <a:p>
            <a:pPr eaLnBrk="1" hangingPunct="1">
              <a:buFont typeface="Arial" panose="020B0604020202020204" pitchFamily="34" charset="0"/>
              <a:buChar char="•"/>
              <a:defRPr/>
            </a:pPr>
            <a:endParaRPr lang="en-US" sz="1600" dirty="0"/>
          </a:p>
        </p:txBody>
      </p:sp>
      <p:sp>
        <p:nvSpPr>
          <p:cNvPr id="29699" name="Rectangle 2"/>
          <p:cNvSpPr txBox="1">
            <a:spLocks noChangeArrowheads="1"/>
          </p:cNvSpPr>
          <p:nvPr/>
        </p:nvSpPr>
        <p:spPr bwMode="auto">
          <a:xfrm>
            <a:off x="5562600" y="1447800"/>
            <a:ext cx="4114800" cy="533400"/>
          </a:xfrm>
          <a:prstGeom prst="rect">
            <a:avLst/>
          </a:prstGeom>
          <a:noFill/>
          <a:ln w="9525">
            <a:noFill/>
            <a:miter lim="800000"/>
            <a:headEnd/>
            <a:tailEnd/>
          </a:ln>
        </p:spPr>
        <p:txBody>
          <a:bodyPr anchor="ctr"/>
          <a:lstStyle/>
          <a:p>
            <a:r>
              <a:rPr lang="en-US" sz="2400" b="1" dirty="0">
                <a:latin typeface="Calibri" panose="020F0502020204030204" pitchFamily="34" charset="0"/>
                <a:ea typeface="ＭＳ Ｐゴシック"/>
                <a:cs typeface="Calibri" panose="020F0502020204030204" pitchFamily="34" charset="0"/>
              </a:rPr>
              <a:t>Overdose</a:t>
            </a:r>
            <a:r>
              <a:rPr lang="en-US" sz="2400" dirty="0">
                <a:latin typeface="Calibri" panose="020F0502020204030204" pitchFamily="34" charset="0"/>
                <a:ea typeface="ＭＳ Ｐゴシック"/>
                <a:cs typeface="Calibri" panose="020F0502020204030204" pitchFamily="34" charset="0"/>
              </a:rPr>
              <a:t> </a:t>
            </a:r>
          </a:p>
        </p:txBody>
      </p:sp>
      <p:sp>
        <p:nvSpPr>
          <p:cNvPr id="5" name="Rectangle 3"/>
          <p:cNvSpPr txBox="1">
            <a:spLocks noChangeArrowheads="1"/>
          </p:cNvSpPr>
          <p:nvPr/>
        </p:nvSpPr>
        <p:spPr>
          <a:xfrm>
            <a:off x="5638800" y="1905000"/>
            <a:ext cx="3505200" cy="2819400"/>
          </a:xfrm>
          <a:prstGeom prst="rect">
            <a:avLst/>
          </a:prstGeom>
          <a:solidFill>
            <a:srgbClr val="002060"/>
          </a:solidFill>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Bef>
                <a:spcPts val="1200"/>
              </a:spcBef>
              <a:spcAft>
                <a:spcPts val="0"/>
              </a:spcAft>
              <a:defRPr/>
            </a:pPr>
            <a:r>
              <a:rPr lang="en-US" sz="1500" dirty="0" smtClean="0">
                <a:solidFill>
                  <a:schemeClr val="bg1"/>
                </a:solidFill>
              </a:rPr>
              <a:t>Pupils pinned</a:t>
            </a:r>
          </a:p>
          <a:p>
            <a:pPr fontAlgn="auto">
              <a:spcBef>
                <a:spcPts val="1200"/>
              </a:spcBef>
              <a:spcAft>
                <a:spcPts val="0"/>
              </a:spcAft>
              <a:defRPr/>
            </a:pPr>
            <a:r>
              <a:rPr lang="en-US" sz="1500" dirty="0" smtClean="0">
                <a:solidFill>
                  <a:schemeClr val="bg1"/>
                </a:solidFill>
              </a:rPr>
              <a:t>Not </a:t>
            </a:r>
            <a:r>
              <a:rPr lang="en-US" sz="1500" dirty="0" err="1" smtClean="0">
                <a:solidFill>
                  <a:schemeClr val="bg1"/>
                </a:solidFill>
              </a:rPr>
              <a:t>arousable</a:t>
            </a:r>
            <a:endParaRPr lang="en-US" sz="1500" dirty="0" smtClean="0">
              <a:solidFill>
                <a:schemeClr val="bg1"/>
              </a:solidFill>
            </a:endParaRPr>
          </a:p>
          <a:p>
            <a:pPr lvl="1" fontAlgn="auto">
              <a:spcBef>
                <a:spcPts val="1200"/>
              </a:spcBef>
              <a:spcAft>
                <a:spcPts val="0"/>
              </a:spcAft>
              <a:defRPr/>
            </a:pPr>
            <a:r>
              <a:rPr lang="en-US" sz="1500" dirty="0" smtClean="0">
                <a:solidFill>
                  <a:schemeClr val="bg1"/>
                </a:solidFill>
              </a:rPr>
              <a:t>No response to sternal rub</a:t>
            </a:r>
          </a:p>
          <a:p>
            <a:pPr fontAlgn="auto">
              <a:lnSpc>
                <a:spcPct val="90000"/>
              </a:lnSpc>
              <a:spcBef>
                <a:spcPts val="1200"/>
              </a:spcBef>
              <a:spcAft>
                <a:spcPts val="0"/>
              </a:spcAft>
              <a:defRPr/>
            </a:pPr>
            <a:r>
              <a:rPr lang="en-US" sz="1500" dirty="0" smtClean="0">
                <a:solidFill>
                  <a:schemeClr val="bg1"/>
                </a:solidFill>
              </a:rPr>
              <a:t>Breathing slow or stopped</a:t>
            </a:r>
          </a:p>
          <a:p>
            <a:pPr lvl="1" fontAlgn="auto">
              <a:lnSpc>
                <a:spcPct val="90000"/>
              </a:lnSpc>
              <a:spcBef>
                <a:spcPts val="1200"/>
              </a:spcBef>
              <a:spcAft>
                <a:spcPts val="0"/>
              </a:spcAft>
              <a:defRPr/>
            </a:pPr>
            <a:r>
              <a:rPr lang="en-US" sz="1500" dirty="0" smtClean="0">
                <a:solidFill>
                  <a:schemeClr val="bg1"/>
                </a:solidFill>
              </a:rPr>
              <a:t>Less than 8 times per minute </a:t>
            </a:r>
          </a:p>
          <a:p>
            <a:pPr lvl="1" fontAlgn="auto">
              <a:lnSpc>
                <a:spcPct val="90000"/>
              </a:lnSpc>
              <a:spcBef>
                <a:spcPts val="1200"/>
              </a:spcBef>
              <a:spcAft>
                <a:spcPts val="0"/>
              </a:spcAft>
              <a:defRPr/>
            </a:pPr>
            <a:r>
              <a:rPr lang="en-US" sz="1500" dirty="0" smtClean="0">
                <a:solidFill>
                  <a:schemeClr val="bg1"/>
                </a:solidFill>
              </a:rPr>
              <a:t>May hear choking </a:t>
            </a:r>
            <a:r>
              <a:rPr lang="en-US" sz="1500" dirty="0">
                <a:solidFill>
                  <a:schemeClr val="bg1"/>
                </a:solidFill>
              </a:rPr>
              <a:t>sounds or a gurgling/snoring </a:t>
            </a:r>
            <a:r>
              <a:rPr lang="en-US" sz="1500" dirty="0" smtClean="0">
                <a:solidFill>
                  <a:schemeClr val="bg1"/>
                </a:solidFill>
              </a:rPr>
              <a:t>noise</a:t>
            </a:r>
          </a:p>
          <a:p>
            <a:pPr lvl="1" fontAlgn="auto">
              <a:lnSpc>
                <a:spcPct val="90000"/>
              </a:lnSpc>
              <a:spcBef>
                <a:spcPts val="1200"/>
              </a:spcBef>
              <a:spcAft>
                <a:spcPts val="0"/>
              </a:spcAft>
              <a:defRPr/>
            </a:pPr>
            <a:r>
              <a:rPr lang="en-US" sz="1500" b="1" dirty="0">
                <a:solidFill>
                  <a:schemeClr val="bg1"/>
                </a:solidFill>
              </a:rPr>
              <a:t>Blue lips, blue </a:t>
            </a:r>
            <a:r>
              <a:rPr lang="en-US" sz="1500" b="1" dirty="0" smtClean="0">
                <a:solidFill>
                  <a:schemeClr val="bg1"/>
                </a:solidFill>
              </a:rPr>
              <a:t>fingertips</a:t>
            </a:r>
            <a:endParaRPr lang="en-US" sz="1500" b="1" dirty="0">
              <a:solidFill>
                <a:schemeClr val="bg1"/>
              </a:solidFill>
            </a:endParaRPr>
          </a:p>
        </p:txBody>
      </p:sp>
      <p:sp>
        <p:nvSpPr>
          <p:cNvPr id="8" name="Rectangle 2"/>
          <p:cNvSpPr txBox="1">
            <a:spLocks noChangeArrowheads="1"/>
          </p:cNvSpPr>
          <p:nvPr/>
        </p:nvSpPr>
        <p:spPr bwMode="auto">
          <a:xfrm>
            <a:off x="1600200" y="4800600"/>
            <a:ext cx="4114800" cy="528637"/>
          </a:xfrm>
          <a:prstGeom prst="rect">
            <a:avLst/>
          </a:prstGeom>
          <a:noFill/>
          <a:ln w="9525">
            <a:noFill/>
            <a:miter lim="800000"/>
            <a:headEnd/>
            <a:tailEnd/>
          </a:ln>
        </p:spPr>
        <p:txBody>
          <a:bodyPr anchor="ctr"/>
          <a:lstStyle/>
          <a:p>
            <a:pPr algn="ctr"/>
            <a:r>
              <a:rPr lang="en-US" b="1" dirty="0">
                <a:solidFill>
                  <a:srgbClr val="0070C0"/>
                </a:solidFill>
                <a:latin typeface="Calibri" panose="020F0502020204030204" pitchFamily="34" charset="0"/>
                <a:cs typeface="Calibri" panose="020F0502020204030204" pitchFamily="34" charset="0"/>
              </a:rPr>
              <a:t>&gt;&gt; Stimulate and observe </a:t>
            </a:r>
          </a:p>
        </p:txBody>
      </p:sp>
      <p:sp>
        <p:nvSpPr>
          <p:cNvPr id="9" name="Rectangle 2"/>
          <p:cNvSpPr txBox="1">
            <a:spLocks noChangeArrowheads="1"/>
          </p:cNvSpPr>
          <p:nvPr/>
        </p:nvSpPr>
        <p:spPr>
          <a:xfrm>
            <a:off x="5181600" y="4724400"/>
            <a:ext cx="4419600" cy="685800"/>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1800" b="1" dirty="0" smtClean="0">
                <a:solidFill>
                  <a:srgbClr val="002060"/>
                </a:solidFill>
                <a:latin typeface="Calibri" panose="020F0502020204030204" pitchFamily="34" charset="0"/>
                <a:cs typeface="Calibri" panose="020F0502020204030204" pitchFamily="34" charset="0"/>
              </a:rPr>
              <a:t>&gt;&gt; Rescue breathe + give naloxone</a:t>
            </a:r>
            <a:endParaRPr lang="en-US" sz="1800" b="1" dirty="0">
              <a:solidFill>
                <a:srgbClr val="002060"/>
              </a:solidFill>
              <a:latin typeface="Calibri" panose="020F0502020204030204" pitchFamily="34" charset="0"/>
              <a:cs typeface="Calibri" panose="020F0502020204030204" pitchFamily="34" charset="0"/>
            </a:endParaRPr>
          </a:p>
        </p:txBody>
      </p:sp>
      <p:sp>
        <p:nvSpPr>
          <p:cNvPr id="10"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dirty="0" smtClean="0">
                <a:solidFill>
                  <a:schemeClr val="bg1"/>
                </a:solidFill>
                <a:latin typeface="Calibri" pitchFamily="34" charset="0"/>
              </a:rPr>
              <a:t>Really high or overdose?</a:t>
            </a:r>
            <a:endParaRPr lang="en-US" sz="40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1">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bg/>
                                          </p:spTgt>
                                        </p:tgtEl>
                                        <p:attrNameLst>
                                          <p:attrName>style.visibility</p:attrName>
                                        </p:attrNameLst>
                                      </p:cBhvr>
                                      <p:to>
                                        <p:strVal val="visible"/>
                                      </p:to>
                                    </p:set>
                                  </p:childTnLst>
                                </p:cTn>
                              </p:par>
                              <p:par>
                                <p:cTn id="9" presetID="2" presetClass="entr" presetSubtype="4" fill="hold" grpId="0" nodeType="withEffect">
                                  <p:stCondLst>
                                    <p:cond delay="0"/>
                                  </p:stCondLst>
                                  <p:childTnLst>
                                    <p:set>
                                      <p:cBhvr>
                                        <p:cTn id="10" dur="1" fill="hold">
                                          <p:stCondLst>
                                            <p:cond delay="0"/>
                                          </p:stCondLst>
                                        </p:cTn>
                                        <p:tgtEl>
                                          <p:spTgt spid="43011">
                                            <p:txEl>
                                              <p:pRg st="0" end="0"/>
                                            </p:txEl>
                                          </p:spTgt>
                                        </p:tgtEl>
                                        <p:attrNameLst>
                                          <p:attrName>style.visibility</p:attrName>
                                        </p:attrNameLst>
                                      </p:cBhvr>
                                      <p:to>
                                        <p:strVal val="visible"/>
                                      </p:to>
                                    </p:set>
                                    <p:anim calcmode="lin" valueType="num">
                                      <p:cBhvr additive="base">
                                        <p:cTn id="11"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3011">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3011">
                                            <p:txEl>
                                              <p:pRg st="1" end="1"/>
                                            </p:txEl>
                                          </p:spTgt>
                                        </p:tgtEl>
                                        <p:attrNameLst>
                                          <p:attrName>style.visibility</p:attrName>
                                        </p:attrNameLst>
                                      </p:cBhvr>
                                      <p:to>
                                        <p:strVal val="visible"/>
                                      </p:to>
                                    </p:set>
                                    <p:anim calcmode="lin" valueType="num">
                                      <p:cBhvr additive="base">
                                        <p:cTn id="21" dur="5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3011">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 presetClass="entr" presetSubtype="4" fill="hold" grpId="0" nodeType="afterEffect">
                                  <p:stCondLst>
                                    <p:cond delay="0"/>
                                  </p:stCondLst>
                                  <p:childTnLst>
                                    <p:set>
                                      <p:cBhvr>
                                        <p:cTn id="29" dur="1" fill="hold">
                                          <p:stCondLst>
                                            <p:cond delay="0"/>
                                          </p:stCondLst>
                                        </p:cTn>
                                        <p:tgtEl>
                                          <p:spTgt spid="43011">
                                            <p:txEl>
                                              <p:pRg st="2" end="2"/>
                                            </p:txEl>
                                          </p:spTgt>
                                        </p:tgtEl>
                                        <p:attrNameLst>
                                          <p:attrName>style.visibility</p:attrName>
                                        </p:attrNameLst>
                                      </p:cBhvr>
                                      <p:to>
                                        <p:strVal val="visible"/>
                                      </p:to>
                                    </p:set>
                                    <p:anim calcmode="lin" valueType="num">
                                      <p:cBhvr additive="base">
                                        <p:cTn id="30" dur="500" fill="hold"/>
                                        <p:tgtEl>
                                          <p:spTgt spid="43011">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3011">
                                            <p:txEl>
                                              <p:pRg st="2" end="2"/>
                                            </p:txEl>
                                          </p:spTgt>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 calcmode="lin" valueType="num">
                                      <p:cBhvr additive="base">
                                        <p:cTn id="34"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43011">
                                            <p:txEl>
                                              <p:pRg st="3" end="3"/>
                                            </p:txEl>
                                          </p:spTgt>
                                        </p:tgtEl>
                                        <p:attrNameLst>
                                          <p:attrName>style.visibility</p:attrName>
                                        </p:attrNameLst>
                                      </p:cBhvr>
                                      <p:to>
                                        <p:strVal val="visible"/>
                                      </p:to>
                                    </p:set>
                                    <p:anim calcmode="lin" valueType="num">
                                      <p:cBhvr additive="base">
                                        <p:cTn id="40" dur="500" fill="hold"/>
                                        <p:tgtEl>
                                          <p:spTgt spid="43011">
                                            <p:txEl>
                                              <p:pRg st="3" end="3"/>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30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3011">
                                            <p:txEl>
                                              <p:pRg st="4" end="4"/>
                                            </p:txEl>
                                          </p:spTgt>
                                        </p:tgtEl>
                                        <p:attrNameLst>
                                          <p:attrName>style.visibility</p:attrName>
                                        </p:attrNameLst>
                                      </p:cBhvr>
                                      <p:to>
                                        <p:strVal val="visible"/>
                                      </p:to>
                                    </p:set>
                                    <p:anim calcmode="lin" valueType="num">
                                      <p:cBhvr additive="base">
                                        <p:cTn id="46" dur="500" fill="hold"/>
                                        <p:tgtEl>
                                          <p:spTgt spid="43011">
                                            <p:txEl>
                                              <p:pRg st="4" end="4"/>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43011">
                                            <p:txEl>
                                              <p:pRg st="4" end="4"/>
                                            </p:txEl>
                                          </p:spTgt>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5">
                                            <p:txEl>
                                              <p:pRg st="3" end="3"/>
                                            </p:txEl>
                                          </p:spTgt>
                                        </p:tgtEl>
                                        <p:attrNameLst>
                                          <p:attrName>style.visibility</p:attrName>
                                        </p:attrNameLst>
                                      </p:cBhvr>
                                      <p:to>
                                        <p:strVal val="visible"/>
                                      </p:to>
                                    </p:set>
                                    <p:anim calcmode="lin" valueType="num">
                                      <p:cBhvr additive="base">
                                        <p:cTn id="50"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52" fill="hold">
                            <p:stCondLst>
                              <p:cond delay="500"/>
                            </p:stCondLst>
                            <p:childTnLst>
                              <p:par>
                                <p:cTn id="53" presetID="2" presetClass="entr" presetSubtype="4" fill="hold" grpId="0" nodeType="afterEffect">
                                  <p:stCondLst>
                                    <p:cond delay="0"/>
                                  </p:stCondLst>
                                  <p:childTnLst>
                                    <p:set>
                                      <p:cBhvr>
                                        <p:cTn id="54" dur="1" fill="hold">
                                          <p:stCondLst>
                                            <p:cond delay="0"/>
                                          </p:stCondLst>
                                        </p:cTn>
                                        <p:tgtEl>
                                          <p:spTgt spid="43011">
                                            <p:txEl>
                                              <p:pRg st="5" end="5"/>
                                            </p:txEl>
                                          </p:spTgt>
                                        </p:tgtEl>
                                        <p:attrNameLst>
                                          <p:attrName>style.visibility</p:attrName>
                                        </p:attrNameLst>
                                      </p:cBhvr>
                                      <p:to>
                                        <p:strVal val="visible"/>
                                      </p:to>
                                    </p:set>
                                    <p:anim calcmode="lin" valueType="num">
                                      <p:cBhvr additive="base">
                                        <p:cTn id="55" dur="500" fill="hold"/>
                                        <p:tgtEl>
                                          <p:spTgt spid="43011">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3011">
                                            <p:txEl>
                                              <p:pRg st="5" end="5"/>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
                                            <p:txEl>
                                              <p:pRg st="4" end="4"/>
                                            </p:txEl>
                                          </p:spTgt>
                                        </p:tgtEl>
                                        <p:attrNameLst>
                                          <p:attrName>style.visibility</p:attrName>
                                        </p:attrNameLst>
                                      </p:cBhvr>
                                      <p:to>
                                        <p:strVal val="visible"/>
                                      </p:to>
                                    </p:set>
                                    <p:anim calcmode="lin" valueType="num">
                                      <p:cBhvr additive="base">
                                        <p:cTn id="5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5">
                                            <p:txEl>
                                              <p:pRg st="4" end="4"/>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
                                            <p:txEl>
                                              <p:pRg st="5" end="5"/>
                                            </p:txEl>
                                          </p:spTgt>
                                        </p:tgtEl>
                                        <p:attrNameLst>
                                          <p:attrName>style.visibility</p:attrName>
                                        </p:attrNameLst>
                                      </p:cBhvr>
                                      <p:to>
                                        <p:strVal val="visible"/>
                                      </p:to>
                                    </p:set>
                                    <p:anim calcmode="lin" valueType="num">
                                      <p:cBhvr additive="base">
                                        <p:cTn id="6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5">
                                            <p:txEl>
                                              <p:pRg st="5" end="5"/>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
                                            <p:txEl>
                                              <p:pRg st="6" end="6"/>
                                            </p:txEl>
                                          </p:spTgt>
                                        </p:tgtEl>
                                        <p:attrNameLst>
                                          <p:attrName>style.visibility</p:attrName>
                                        </p:attrNameLst>
                                      </p:cBhvr>
                                      <p:to>
                                        <p:strVal val="visible"/>
                                      </p:to>
                                    </p:set>
                                    <p:anim calcmode="lin" valueType="num">
                                      <p:cBhvr additive="base">
                                        <p:cTn id="6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uiExpand="1" build="p" animBg="1"/>
      <p:bldP spid="5" grpId="0" uiExpand="1" build="p" animBg="1"/>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5"/>
          <p:cNvSpPr>
            <a:spLocks noGrp="1"/>
          </p:cNvSpPr>
          <p:nvPr>
            <p:ph type="body" sz="half" idx="4294967295"/>
          </p:nvPr>
        </p:nvSpPr>
        <p:spPr>
          <a:xfrm>
            <a:off x="2670175" y="1565275"/>
            <a:ext cx="4035425" cy="4530725"/>
          </a:xfrm>
        </p:spPr>
        <p:txBody>
          <a:bodyPr/>
          <a:lstStyle/>
          <a:p>
            <a:pPr eaLnBrk="1" hangingPunct="1">
              <a:buFont typeface="Arial" panose="020B0604020202020204" pitchFamily="34" charset="0"/>
              <a:buChar char="•"/>
            </a:pPr>
            <a:r>
              <a:rPr lang="en-US" sz="1900" dirty="0" smtClean="0">
                <a:solidFill>
                  <a:srgbClr val="0070C0"/>
                </a:solidFill>
                <a:latin typeface="Calibri" pitchFamily="34" charset="0"/>
              </a:rPr>
              <a:t>Blue skin tinge</a:t>
            </a:r>
          </a:p>
          <a:p>
            <a:pPr eaLnBrk="1" hangingPunct="1">
              <a:buFont typeface="Arial" panose="020B0604020202020204" pitchFamily="34" charset="0"/>
              <a:buChar char="•"/>
            </a:pPr>
            <a:r>
              <a:rPr lang="en-US" sz="1900" dirty="0" smtClean="0">
                <a:solidFill>
                  <a:srgbClr val="0070C0"/>
                </a:solidFill>
                <a:latin typeface="Calibri" pitchFamily="34" charset="0"/>
              </a:rPr>
              <a:t>Body very limp</a:t>
            </a:r>
          </a:p>
          <a:p>
            <a:pPr eaLnBrk="1" hangingPunct="1">
              <a:buFont typeface="Arial" panose="020B0604020202020204" pitchFamily="34" charset="0"/>
              <a:buChar char="•"/>
            </a:pPr>
            <a:r>
              <a:rPr lang="en-US" sz="1900" dirty="0" smtClean="0">
                <a:solidFill>
                  <a:srgbClr val="0070C0"/>
                </a:solidFill>
                <a:latin typeface="Calibri" pitchFamily="34" charset="0"/>
              </a:rPr>
              <a:t>Face very pale</a:t>
            </a:r>
          </a:p>
          <a:p>
            <a:pPr eaLnBrk="1" hangingPunct="1">
              <a:buFont typeface="Arial" panose="020B0604020202020204" pitchFamily="34" charset="0"/>
              <a:buChar char="•"/>
            </a:pPr>
            <a:r>
              <a:rPr lang="en-US" sz="1900" dirty="0" smtClean="0">
                <a:solidFill>
                  <a:srgbClr val="0070C0"/>
                </a:solidFill>
                <a:latin typeface="Calibri" pitchFamily="34" charset="0"/>
              </a:rPr>
              <a:t>Pulse (heartbeat) is slow</a:t>
            </a:r>
            <a:br>
              <a:rPr lang="en-US" sz="1900" dirty="0" smtClean="0">
                <a:solidFill>
                  <a:srgbClr val="0070C0"/>
                </a:solidFill>
                <a:latin typeface="Calibri" pitchFamily="34" charset="0"/>
              </a:rPr>
            </a:br>
            <a:r>
              <a:rPr lang="en-US" sz="1900" dirty="0" smtClean="0">
                <a:solidFill>
                  <a:srgbClr val="0070C0"/>
                </a:solidFill>
                <a:latin typeface="Calibri" pitchFamily="34" charset="0"/>
              </a:rPr>
              <a:t>or not there at all</a:t>
            </a:r>
          </a:p>
          <a:p>
            <a:pPr eaLnBrk="1" hangingPunct="1">
              <a:buFont typeface="Arial" panose="020B0604020202020204" pitchFamily="34" charset="0"/>
              <a:buChar char="•"/>
            </a:pPr>
            <a:r>
              <a:rPr lang="en-US" sz="1900" dirty="0" smtClean="0">
                <a:solidFill>
                  <a:srgbClr val="0070C0"/>
                </a:solidFill>
                <a:latin typeface="Calibri" pitchFamily="34" charset="0"/>
              </a:rPr>
              <a:t>Throwing up</a:t>
            </a:r>
          </a:p>
          <a:p>
            <a:pPr eaLnBrk="1" hangingPunct="1">
              <a:buFont typeface="Arial" panose="020B0604020202020204" pitchFamily="34" charset="0"/>
              <a:buChar char="•"/>
            </a:pPr>
            <a:r>
              <a:rPr lang="en-US" sz="1900" dirty="0" smtClean="0">
                <a:solidFill>
                  <a:srgbClr val="0070C0"/>
                </a:solidFill>
                <a:latin typeface="Calibri" pitchFamily="34" charset="0"/>
              </a:rPr>
              <a:t>Passing out</a:t>
            </a:r>
          </a:p>
          <a:p>
            <a:pPr eaLnBrk="1" hangingPunct="1">
              <a:buFont typeface="Arial" panose="020B0604020202020204" pitchFamily="34" charset="0"/>
              <a:buChar char="•"/>
            </a:pPr>
            <a:r>
              <a:rPr lang="en-US" sz="1900" dirty="0" smtClean="0">
                <a:solidFill>
                  <a:srgbClr val="0070C0"/>
                </a:solidFill>
                <a:latin typeface="Calibri" pitchFamily="34" charset="0"/>
              </a:rPr>
              <a:t>Choking sounds or</a:t>
            </a:r>
            <a:br>
              <a:rPr lang="en-US" sz="1900" dirty="0" smtClean="0">
                <a:solidFill>
                  <a:srgbClr val="0070C0"/>
                </a:solidFill>
                <a:latin typeface="Calibri" pitchFamily="34" charset="0"/>
              </a:rPr>
            </a:br>
            <a:r>
              <a:rPr lang="en-US" sz="1900" dirty="0" smtClean="0">
                <a:solidFill>
                  <a:srgbClr val="0070C0"/>
                </a:solidFill>
                <a:latin typeface="Calibri" pitchFamily="34" charset="0"/>
              </a:rPr>
              <a:t>a gurgling/snoring noise</a:t>
            </a:r>
          </a:p>
          <a:p>
            <a:pPr eaLnBrk="1" hangingPunct="1">
              <a:buFont typeface="Arial" panose="020B0604020202020204" pitchFamily="34" charset="0"/>
              <a:buChar char="•"/>
            </a:pPr>
            <a:r>
              <a:rPr lang="en-US" sz="1900" dirty="0" smtClean="0">
                <a:solidFill>
                  <a:srgbClr val="0070C0"/>
                </a:solidFill>
                <a:latin typeface="Calibri" pitchFamily="34" charset="0"/>
              </a:rPr>
              <a:t>Breathing is very slow,</a:t>
            </a:r>
            <a:br>
              <a:rPr lang="en-US" sz="1900" dirty="0" smtClean="0">
                <a:solidFill>
                  <a:srgbClr val="0070C0"/>
                </a:solidFill>
                <a:latin typeface="Calibri" pitchFamily="34" charset="0"/>
              </a:rPr>
            </a:br>
            <a:r>
              <a:rPr lang="en-US" sz="1900" dirty="0" smtClean="0">
                <a:solidFill>
                  <a:srgbClr val="0070C0"/>
                </a:solidFill>
                <a:latin typeface="Calibri" pitchFamily="34" charset="0"/>
              </a:rPr>
              <a:t>irregular, or has stopped</a:t>
            </a:r>
          </a:p>
          <a:p>
            <a:pPr eaLnBrk="1" hangingPunct="1">
              <a:buFont typeface="Arial" panose="020B0604020202020204" pitchFamily="34" charset="0"/>
              <a:buChar char="•"/>
            </a:pPr>
            <a:endParaRPr lang="en-US" sz="1700" dirty="0" smtClean="0">
              <a:solidFill>
                <a:srgbClr val="0070C0"/>
              </a:solidFill>
              <a:latin typeface="Calibri" pitchFamily="34" charset="0"/>
            </a:endParaRPr>
          </a:p>
        </p:txBody>
      </p:sp>
      <p:graphicFrame>
        <p:nvGraphicFramePr>
          <p:cNvPr id="103457" name="Group 33"/>
          <p:cNvGraphicFramePr>
            <a:graphicFrameLocks noGrp="1"/>
          </p:cNvGraphicFramePr>
          <p:nvPr>
            <p:ph sz="half" idx="4294967295"/>
            <p:extLst>
              <p:ext uri="{D42A27DB-BD31-4B8C-83A1-F6EECF244321}">
                <p14:modId xmlns:p14="http://schemas.microsoft.com/office/powerpoint/2010/main" val="1792285170"/>
              </p:ext>
            </p:extLst>
          </p:nvPr>
        </p:nvGraphicFramePr>
        <p:xfrm>
          <a:off x="5867400" y="1600199"/>
          <a:ext cx="2863668" cy="3733801"/>
        </p:xfrm>
        <a:graphic>
          <a:graphicData uri="http://schemas.openxmlformats.org/drawingml/2006/table">
            <a:tbl>
              <a:tblPr/>
              <a:tblGrid>
                <a:gridCol w="1404818"/>
                <a:gridCol w="1458850"/>
              </a:tblGrid>
              <a:tr h="280964">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1" i="0" u="none" strike="noStrike" cap="none" normalizeH="0" baseline="0" dirty="0" smtClean="0">
                          <a:ln>
                            <a:noFill/>
                          </a:ln>
                          <a:solidFill>
                            <a:srgbClr val="000000"/>
                          </a:solidFill>
                          <a:effectLst/>
                          <a:latin typeface="Calibri" pitchFamily="34" charset="0"/>
                          <a:cs typeface="Times New Roman" pitchFamily="18" charset="0"/>
                        </a:rPr>
                        <a:t>REALLY HIGH</a:t>
                      </a:r>
                    </a:p>
                  </a:txBody>
                  <a:tcPr marL="64838" marR="64838" marT="32419" marB="324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1" i="0" u="none" strike="noStrike" cap="none" normalizeH="0" baseline="0" smtClean="0">
                          <a:ln>
                            <a:noFill/>
                          </a:ln>
                          <a:solidFill>
                            <a:srgbClr val="000000"/>
                          </a:solidFill>
                          <a:effectLst/>
                          <a:latin typeface="Calibri" pitchFamily="34" charset="0"/>
                          <a:cs typeface="Times New Roman" pitchFamily="18" charset="0"/>
                        </a:rPr>
                        <a:t>OVERDOSE</a:t>
                      </a:r>
                    </a:p>
                  </a:txBody>
                  <a:tcPr marL="64838" marR="64838" marT="32419" marB="324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1321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smtClean="0">
                          <a:ln>
                            <a:noFill/>
                          </a:ln>
                          <a:solidFill>
                            <a:schemeClr val="tx1"/>
                          </a:solidFill>
                          <a:effectLst/>
                          <a:latin typeface="Calibri" pitchFamily="34" charset="0"/>
                          <a:cs typeface="Arial" charset="0"/>
                        </a:rPr>
                        <a:t>Muscles become relaxed </a:t>
                      </a:r>
                    </a:p>
                  </a:txBody>
                  <a:tcPr marL="64838" marR="64838" marT="32419" marB="324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dirty="0" smtClean="0">
                          <a:ln>
                            <a:noFill/>
                          </a:ln>
                          <a:solidFill>
                            <a:schemeClr val="tx1"/>
                          </a:solidFill>
                          <a:effectLst/>
                          <a:latin typeface="Calibri" pitchFamily="34" charset="0"/>
                          <a:cs typeface="Arial" charset="0"/>
                        </a:rPr>
                        <a:t>Deep snoring or gurgling (death rattle) </a:t>
                      </a:r>
                    </a:p>
                  </a:txBody>
                  <a:tcPr marL="64838" marR="64838" marT="32419" marB="324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9709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smtClean="0">
                          <a:ln>
                            <a:noFill/>
                          </a:ln>
                          <a:solidFill>
                            <a:schemeClr val="tx1"/>
                          </a:solidFill>
                          <a:effectLst/>
                          <a:latin typeface="Calibri" pitchFamily="34" charset="0"/>
                          <a:cs typeface="Arial" charset="0"/>
                        </a:rPr>
                        <a:t>Speech is slowed/slurred </a:t>
                      </a:r>
                    </a:p>
                  </a:txBody>
                  <a:tcPr marL="64838" marR="64838" marT="32419" marB="324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smtClean="0">
                          <a:ln>
                            <a:noFill/>
                          </a:ln>
                          <a:solidFill>
                            <a:schemeClr val="tx1"/>
                          </a:solidFill>
                          <a:effectLst/>
                          <a:latin typeface="Calibri" pitchFamily="34" charset="0"/>
                          <a:cs typeface="Arial" charset="0"/>
                        </a:rPr>
                        <a:t>Very infrequent or no breathing </a:t>
                      </a:r>
                    </a:p>
                  </a:txBody>
                  <a:tcPr marL="64838" marR="64838" marT="32419" marB="324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89294">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smtClean="0">
                          <a:ln>
                            <a:noFill/>
                          </a:ln>
                          <a:solidFill>
                            <a:schemeClr val="tx1"/>
                          </a:solidFill>
                          <a:effectLst/>
                          <a:latin typeface="Calibri" pitchFamily="34" charset="0"/>
                          <a:cs typeface="Arial" charset="0"/>
                        </a:rPr>
                        <a:t>Sleepy looking </a:t>
                      </a:r>
                    </a:p>
                  </a:txBody>
                  <a:tcPr marL="64838" marR="64838" marT="32419" marB="324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dirty="0" smtClean="0">
                          <a:ln>
                            <a:noFill/>
                          </a:ln>
                          <a:solidFill>
                            <a:schemeClr val="tx1"/>
                          </a:solidFill>
                          <a:effectLst/>
                          <a:latin typeface="Calibri" pitchFamily="34" charset="0"/>
                          <a:cs typeface="Arial" charset="0"/>
                        </a:rPr>
                        <a:t>Pale, clammy skin </a:t>
                      </a:r>
                    </a:p>
                  </a:txBody>
                  <a:tcPr marL="64838" marR="64838" marT="32419" marB="324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0681">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smtClean="0">
                          <a:ln>
                            <a:noFill/>
                          </a:ln>
                          <a:solidFill>
                            <a:schemeClr val="tx1"/>
                          </a:solidFill>
                          <a:effectLst/>
                          <a:latin typeface="Calibri" pitchFamily="34" charset="0"/>
                          <a:cs typeface="Arial" charset="0"/>
                        </a:rPr>
                        <a:t>Nodding </a:t>
                      </a:r>
                    </a:p>
                  </a:txBody>
                  <a:tcPr marL="64838" marR="64838" marT="32419" marB="324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1" i="1" u="none" strike="noStrike" cap="none" normalizeH="0" baseline="0" smtClean="0">
                          <a:ln>
                            <a:noFill/>
                          </a:ln>
                          <a:solidFill>
                            <a:schemeClr val="tx1"/>
                          </a:solidFill>
                          <a:effectLst/>
                          <a:latin typeface="Calibri" pitchFamily="34" charset="0"/>
                          <a:cs typeface="Arial" charset="0"/>
                        </a:rPr>
                        <a:t>Heavy</a:t>
                      </a:r>
                      <a:r>
                        <a:rPr kumimoji="0" lang="en-US" sz="1400" b="0" i="0" u="none" strike="noStrike" cap="none" normalizeH="0" baseline="0" smtClean="0">
                          <a:ln>
                            <a:noFill/>
                          </a:ln>
                          <a:solidFill>
                            <a:schemeClr val="tx1"/>
                          </a:solidFill>
                          <a:effectLst/>
                          <a:latin typeface="Calibri" pitchFamily="34" charset="0"/>
                          <a:cs typeface="Arial" charset="0"/>
                        </a:rPr>
                        <a:t> nod</a:t>
                      </a:r>
                    </a:p>
                  </a:txBody>
                  <a:tcPr marL="64838" marR="64838" marT="32419" marB="324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145467">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smtClean="0">
                          <a:ln>
                            <a:noFill/>
                          </a:ln>
                          <a:solidFill>
                            <a:schemeClr val="tx1"/>
                          </a:solidFill>
                          <a:effectLst/>
                          <a:latin typeface="Calibri" pitchFamily="34" charset="0"/>
                          <a:cs typeface="Arial" charset="0"/>
                        </a:rPr>
                        <a:t>Will respond to stimulation like yelling, sternal rub, pinching, etc. </a:t>
                      </a:r>
                    </a:p>
                  </a:txBody>
                  <a:tcPr marL="64838" marR="64838" marT="32419" marB="324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smtClean="0">
                          <a:ln>
                            <a:noFill/>
                          </a:ln>
                          <a:solidFill>
                            <a:schemeClr val="tx1"/>
                          </a:solidFill>
                          <a:effectLst/>
                          <a:latin typeface="Calibri" pitchFamily="34" charset="0"/>
                          <a:cs typeface="Arial" charset="0"/>
                        </a:rPr>
                        <a:t>No response to stimulation </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400" b="0" i="0" u="none" strike="noStrike" cap="none" normalizeH="0" baseline="0" smtClean="0">
                        <a:ln>
                          <a:noFill/>
                        </a:ln>
                        <a:solidFill>
                          <a:schemeClr val="tx1"/>
                        </a:solidFill>
                        <a:effectLst/>
                        <a:latin typeface="Calibri" pitchFamily="34" charset="0"/>
                        <a:cs typeface="Arial" charset="0"/>
                      </a:endParaRPr>
                    </a:p>
                  </a:txBody>
                  <a:tcPr marL="64838" marR="64838" marT="32419" marB="324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9709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400" b="0" i="0" u="none" strike="noStrike" cap="none" normalizeH="0" baseline="0" smtClean="0">
                        <a:ln>
                          <a:noFill/>
                        </a:ln>
                        <a:solidFill>
                          <a:schemeClr val="tx1"/>
                        </a:solidFill>
                        <a:effectLst/>
                        <a:latin typeface="Calibri" pitchFamily="34" charset="0"/>
                        <a:cs typeface="Arial" charset="0"/>
                      </a:endParaRPr>
                    </a:p>
                  </a:txBody>
                  <a:tcPr marL="64838" marR="64838" marT="32419" marB="3241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400" b="0" i="0" u="none" strike="noStrike" cap="none" normalizeH="0" baseline="0" dirty="0" smtClean="0">
                          <a:ln>
                            <a:noFill/>
                          </a:ln>
                          <a:solidFill>
                            <a:schemeClr val="tx1"/>
                          </a:solidFill>
                          <a:effectLst/>
                          <a:latin typeface="Calibri" pitchFamily="34" charset="0"/>
                          <a:cs typeface="Arial" charset="0"/>
                        </a:rPr>
                        <a:t>Slow heart beat/pulse </a:t>
                      </a:r>
                    </a:p>
                  </a:txBody>
                  <a:tcPr marL="64838" marR="64838" marT="32419" marB="3241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700" b="1" dirty="0">
                <a:solidFill>
                  <a:schemeClr val="bg1"/>
                </a:solidFill>
                <a:latin typeface="Calibri" pitchFamily="34" charset="0"/>
              </a:rPr>
              <a:t>What are the signs </a:t>
            </a:r>
            <a:r>
              <a:rPr lang="en-US" sz="3700" b="1" dirty="0" smtClean="0">
                <a:solidFill>
                  <a:schemeClr val="bg1"/>
                </a:solidFill>
                <a:latin typeface="Calibri" pitchFamily="34" charset="0"/>
              </a:rPr>
              <a:t>and</a:t>
            </a:r>
          </a:p>
          <a:p>
            <a:pPr eaLnBrk="1" hangingPunct="1"/>
            <a:r>
              <a:rPr lang="en-US" sz="3700" b="1" dirty="0" smtClean="0">
                <a:solidFill>
                  <a:schemeClr val="bg1"/>
                </a:solidFill>
                <a:latin typeface="Calibri" pitchFamily="34" charset="0"/>
              </a:rPr>
              <a:t>symptoms </a:t>
            </a:r>
            <a:r>
              <a:rPr lang="en-US" sz="3700" b="1" dirty="0">
                <a:solidFill>
                  <a:schemeClr val="bg1"/>
                </a:solidFill>
                <a:latin typeface="Calibri" pitchFamily="34" charset="0"/>
              </a:rPr>
              <a:t>of an OD?</a:t>
            </a:r>
            <a:endParaRPr lang="en-US" sz="3700" b="1" kern="0" dirty="0" smtClean="0">
              <a:solidFill>
                <a:schemeClr val="bg1"/>
              </a:solidFill>
              <a:latin typeface="Calibri" pitchFamily="34" charset="0"/>
            </a:endParaRPr>
          </a:p>
        </p:txBody>
      </p:sp>
    </p:spTree>
    <p:extLst>
      <p:ext uri="{BB962C8B-B14F-4D97-AF65-F5344CB8AC3E}">
        <p14:creationId xmlns:p14="http://schemas.microsoft.com/office/powerpoint/2010/main" val="332821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034" name="ShockwaveFlash1" r:id="rId2" imgW="6630840" imgH="3195720"/>
        </mc:Choice>
        <mc:Fallback>
          <p:control name="ShockwaveFlash1" r:id="rId2" imgW="6630840" imgH="3195720">
            <p:pic>
              <p:nvPicPr>
                <p:cNvPr id="2" name="ShockwaveFlash1"/>
                <p:cNvPicPr preferRelativeResize="0">
                  <a:picLocks noChangeArrowheads="1" noChangeShapeType="1"/>
                </p:cNvPicPr>
                <p:nvPr/>
              </p:nvPicPr>
              <p:blipFill>
                <a:blip r:embed="rId4"/>
                <a:srcRect/>
                <a:stretch>
                  <a:fillRect/>
                </a:stretch>
              </p:blipFill>
              <p:spPr bwMode="auto">
                <a:xfrm>
                  <a:off x="2286000" y="1905000"/>
                  <a:ext cx="6630988" cy="31956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32493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Rectangle 1027"/>
          <p:cNvSpPr>
            <a:spLocks noGrp="1" noChangeArrowheads="1"/>
          </p:cNvSpPr>
          <p:nvPr>
            <p:ph type="body" sz="half" idx="4294967295"/>
          </p:nvPr>
        </p:nvSpPr>
        <p:spPr>
          <a:xfrm>
            <a:off x="2606675" y="2066925"/>
            <a:ext cx="5191125" cy="1371600"/>
          </a:xfrm>
        </p:spPr>
        <p:txBody>
          <a:bodyPr/>
          <a:lstStyle/>
          <a:p>
            <a:pPr marL="457200" indent="-457200" eaLnBrk="1" hangingPunct="1">
              <a:lnSpc>
                <a:spcPct val="90000"/>
              </a:lnSpc>
              <a:buFont typeface="Calibri" pitchFamily="34" charset="0"/>
              <a:buAutoNum type="arabicPeriod"/>
            </a:pPr>
            <a:r>
              <a:rPr lang="en-US" sz="2600" dirty="0" smtClean="0">
                <a:solidFill>
                  <a:srgbClr val="0070C0"/>
                </a:solidFill>
                <a:latin typeface="Calibri" pitchFamily="34" charset="0"/>
              </a:rPr>
              <a:t>Recognize overdose symptoms</a:t>
            </a:r>
          </a:p>
          <a:p>
            <a:pPr marL="457200" indent="-457200" eaLnBrk="1" hangingPunct="1">
              <a:lnSpc>
                <a:spcPct val="90000"/>
              </a:lnSpc>
              <a:buFont typeface="Calibri" pitchFamily="34" charset="0"/>
              <a:buAutoNum type="arabicPeriod"/>
            </a:pPr>
            <a:r>
              <a:rPr lang="en-US" sz="2600" dirty="0" smtClean="0">
                <a:solidFill>
                  <a:srgbClr val="0070C0"/>
                </a:solidFill>
                <a:latin typeface="Calibri" pitchFamily="34" charset="0"/>
              </a:rPr>
              <a:t>Recognize drug paraphernalia</a:t>
            </a:r>
          </a:p>
          <a:p>
            <a:pPr marL="457200" indent="-457200" eaLnBrk="1" hangingPunct="1">
              <a:lnSpc>
                <a:spcPct val="90000"/>
              </a:lnSpc>
              <a:buFont typeface="Calibri" pitchFamily="34" charset="0"/>
              <a:buAutoNum type="arabicPeriod"/>
            </a:pPr>
            <a:r>
              <a:rPr lang="en-US" sz="2600" dirty="0" smtClean="0">
                <a:solidFill>
                  <a:srgbClr val="0070C0"/>
                </a:solidFill>
                <a:latin typeface="Calibri" pitchFamily="34" charset="0"/>
              </a:rPr>
              <a:t>Recognize the drug</a:t>
            </a:r>
          </a:p>
        </p:txBody>
      </p:sp>
      <p:sp>
        <p:nvSpPr>
          <p:cNvPr id="2" name="Equal 1"/>
          <p:cNvSpPr/>
          <p:nvPr/>
        </p:nvSpPr>
        <p:spPr>
          <a:xfrm>
            <a:off x="2532063" y="3514725"/>
            <a:ext cx="896937" cy="801688"/>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0070C0"/>
              </a:solidFill>
            </a:endParaRPr>
          </a:p>
        </p:txBody>
      </p:sp>
      <p:sp>
        <p:nvSpPr>
          <p:cNvPr id="3" name="TextBox 2"/>
          <p:cNvSpPr txBox="1">
            <a:spLocks noChangeArrowheads="1"/>
          </p:cNvSpPr>
          <p:nvPr/>
        </p:nvSpPr>
        <p:spPr bwMode="auto">
          <a:xfrm>
            <a:off x="3657600" y="3619500"/>
            <a:ext cx="4497388" cy="476250"/>
          </a:xfrm>
          <a:prstGeom prst="rect">
            <a:avLst/>
          </a:prstGeom>
          <a:noFill/>
          <a:ln w="9525">
            <a:noFill/>
            <a:miter lim="800000"/>
            <a:headEnd/>
            <a:tailEnd/>
          </a:ln>
        </p:spPr>
        <p:txBody>
          <a:bodyPr>
            <a:spAutoFit/>
          </a:bodyPr>
          <a:lstStyle/>
          <a:p>
            <a:pPr indent="-114300">
              <a:lnSpc>
                <a:spcPct val="90000"/>
              </a:lnSpc>
            </a:pPr>
            <a:r>
              <a:rPr lang="en-US" sz="2800" b="1" dirty="0">
                <a:solidFill>
                  <a:srgbClr val="0070C0"/>
                </a:solidFill>
                <a:latin typeface="Calibri" pitchFamily="34" charset="0"/>
              </a:rPr>
              <a:t>Recognize need for </a:t>
            </a:r>
            <a:r>
              <a:rPr lang="en-US" sz="2800" b="1" dirty="0" smtClean="0">
                <a:solidFill>
                  <a:srgbClr val="0070C0"/>
                </a:solidFill>
                <a:latin typeface="Calibri" pitchFamily="34" charset="0"/>
              </a:rPr>
              <a:t>Naloxone  </a:t>
            </a:r>
            <a:endParaRPr lang="en-US" sz="2800" b="1" dirty="0">
              <a:solidFill>
                <a:srgbClr val="0070C0"/>
              </a:solidFill>
              <a:latin typeface="Calibri" pitchFamily="34" charset="0"/>
            </a:endParaRPr>
          </a:p>
        </p:txBody>
      </p:sp>
      <p:sp>
        <p:nvSpPr>
          <p:cNvPr id="5" name="TextBox 4"/>
          <p:cNvSpPr txBox="1">
            <a:spLocks noChangeArrowheads="1"/>
          </p:cNvSpPr>
          <p:nvPr/>
        </p:nvSpPr>
        <p:spPr bwMode="auto">
          <a:xfrm>
            <a:off x="2623457" y="4648200"/>
            <a:ext cx="8331200" cy="369332"/>
          </a:xfrm>
          <a:prstGeom prst="rect">
            <a:avLst/>
          </a:prstGeom>
          <a:noFill/>
          <a:ln w="9525">
            <a:noFill/>
            <a:miter lim="800000"/>
            <a:headEnd/>
            <a:tailEnd/>
          </a:ln>
        </p:spPr>
        <p:txBody>
          <a:bodyPr wrap="square">
            <a:spAutoFit/>
          </a:bodyPr>
          <a:lstStyle/>
          <a:p>
            <a:r>
              <a:rPr lang="en-US" dirty="0">
                <a:solidFill>
                  <a:srgbClr val="0070C0"/>
                </a:solidFill>
                <a:latin typeface="Calibri" pitchFamily="34" charset="0"/>
              </a:rPr>
              <a:t>Look for symptoms, but if uncertain- land on the side of </a:t>
            </a:r>
            <a:r>
              <a:rPr lang="en-US" dirty="0" smtClean="0">
                <a:solidFill>
                  <a:srgbClr val="0070C0"/>
                </a:solidFill>
                <a:latin typeface="Calibri" pitchFamily="34" charset="0"/>
              </a:rPr>
              <a:t>Naloxone</a:t>
            </a:r>
            <a:endParaRPr lang="en-US" dirty="0">
              <a:solidFill>
                <a:srgbClr val="0070C0"/>
              </a:solidFill>
              <a:latin typeface="Calibri" pitchFamily="34" charset="0"/>
            </a:endParaRPr>
          </a:p>
        </p:txBody>
      </p:sp>
      <p:sp>
        <p:nvSpPr>
          <p:cNvPr id="8"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dirty="0" smtClean="0">
                <a:solidFill>
                  <a:schemeClr val="bg1"/>
                </a:solidFill>
                <a:latin typeface="Calibri" pitchFamily="34" charset="0"/>
              </a:rPr>
              <a:t>Environmental clues can help</a:t>
            </a:r>
            <a:endParaRPr lang="en-US" sz="40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 calcmode="lin" valueType="num">
                                      <p:cBhvr additive="base">
                                        <p:cTn id="7" dur="500" fill="hold"/>
                                        <p:tgtEl>
                                          <p:spTgt spid="1024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0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2403">
                                            <p:txEl>
                                              <p:pRg st="1" end="1"/>
                                            </p:txEl>
                                          </p:spTgt>
                                        </p:tgtEl>
                                        <p:attrNameLst>
                                          <p:attrName>style.visibility</p:attrName>
                                        </p:attrNameLst>
                                      </p:cBhvr>
                                      <p:to>
                                        <p:strVal val="visible"/>
                                      </p:to>
                                    </p:set>
                                    <p:anim calcmode="lin" valueType="num">
                                      <p:cBhvr additive="base">
                                        <p:cTn id="12" dur="500" fill="hold"/>
                                        <p:tgtEl>
                                          <p:spTgt spid="10240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240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2403">
                                            <p:txEl>
                                              <p:pRg st="2" end="2"/>
                                            </p:txEl>
                                          </p:spTgt>
                                        </p:tgtEl>
                                        <p:attrNameLst>
                                          <p:attrName>style.visibility</p:attrName>
                                        </p:attrNameLst>
                                      </p:cBhvr>
                                      <p:to>
                                        <p:strVal val="visible"/>
                                      </p:to>
                                    </p:set>
                                    <p:anim calcmode="lin" valueType="num">
                                      <p:cBhvr additive="base">
                                        <p:cTn id="17" dur="500" fill="hold"/>
                                        <p:tgtEl>
                                          <p:spTgt spid="10240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24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wipe(left)">
                                      <p:cBhvr>
                                        <p:cTn id="31"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uiExpand="1" build="p"/>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2775857" y="76200"/>
            <a:ext cx="6248400" cy="1143000"/>
          </a:xfrm>
        </p:spPr>
        <p:txBody>
          <a:bodyPr anchor="ctr"/>
          <a:lstStyle/>
          <a:p>
            <a:pPr eaLnBrk="1" hangingPunct="1"/>
            <a:r>
              <a:rPr lang="en-US" sz="3700" b="1" dirty="0" smtClean="0">
                <a:solidFill>
                  <a:schemeClr val="bg1"/>
                </a:solidFill>
                <a:latin typeface="Calibri" panose="020F0502020204030204" pitchFamily="34" charset="0"/>
              </a:rPr>
              <a:t>Don’t Forget Scene Safety: </a:t>
            </a:r>
            <a:br>
              <a:rPr lang="en-US" sz="3700" b="1" dirty="0" smtClean="0">
                <a:solidFill>
                  <a:schemeClr val="bg1"/>
                </a:solidFill>
                <a:latin typeface="Calibri" panose="020F0502020204030204" pitchFamily="34" charset="0"/>
              </a:rPr>
            </a:br>
            <a:r>
              <a:rPr lang="en-US" sz="3700" b="1" dirty="0" smtClean="0">
                <a:solidFill>
                  <a:schemeClr val="bg1"/>
                </a:solidFill>
                <a:latin typeface="Calibri" panose="020F0502020204030204" pitchFamily="34" charset="0"/>
              </a:rPr>
              <a:t>Potential Hazards</a:t>
            </a:r>
          </a:p>
        </p:txBody>
      </p:sp>
      <p:sp>
        <p:nvSpPr>
          <p:cNvPr id="32770" name="Rectangle 3"/>
          <p:cNvSpPr>
            <a:spLocks noGrp="1" noChangeArrowheads="1"/>
          </p:cNvSpPr>
          <p:nvPr>
            <p:ph sz="half" idx="4294967295"/>
          </p:nvPr>
        </p:nvSpPr>
        <p:spPr>
          <a:xfrm>
            <a:off x="2740025" y="1828800"/>
            <a:ext cx="3813175" cy="3354388"/>
          </a:xfrm>
        </p:spPr>
        <p:txBody>
          <a:bodyPr/>
          <a:lstStyle/>
          <a:p>
            <a:pPr eaLnBrk="1" hangingPunct="1">
              <a:lnSpc>
                <a:spcPct val="7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Oncoming traffic</a:t>
            </a:r>
          </a:p>
          <a:p>
            <a:pPr eaLnBrk="1" hangingPunct="1">
              <a:lnSpc>
                <a:spcPct val="7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Unstable surfaces</a:t>
            </a:r>
          </a:p>
          <a:p>
            <a:pPr eaLnBrk="1" hangingPunct="1">
              <a:lnSpc>
                <a:spcPct val="7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Leaking gasoline</a:t>
            </a:r>
          </a:p>
          <a:p>
            <a:pPr eaLnBrk="1" hangingPunct="1">
              <a:lnSpc>
                <a:spcPct val="7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Downed electrical lines</a:t>
            </a:r>
          </a:p>
          <a:p>
            <a:pPr eaLnBrk="1" hangingPunct="1">
              <a:lnSpc>
                <a:spcPct val="7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Potential for violence</a:t>
            </a:r>
          </a:p>
          <a:p>
            <a:pPr eaLnBrk="1" hangingPunct="1">
              <a:lnSpc>
                <a:spcPct val="7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Fire or smoke</a:t>
            </a:r>
          </a:p>
        </p:txBody>
      </p:sp>
      <p:sp>
        <p:nvSpPr>
          <p:cNvPr id="39940" name="Rectangle 4"/>
          <p:cNvSpPr>
            <a:spLocks noGrp="1" noChangeArrowheads="1"/>
          </p:cNvSpPr>
          <p:nvPr>
            <p:ph sz="half" idx="4294967295"/>
          </p:nvPr>
        </p:nvSpPr>
        <p:spPr>
          <a:xfrm>
            <a:off x="5938837" y="1798638"/>
            <a:ext cx="4389437" cy="3859212"/>
          </a:xfrm>
        </p:spPr>
        <p:txBody>
          <a:bodyPr>
            <a:normAutofit/>
          </a:bodyPr>
          <a:lstStyle/>
          <a:p>
            <a:pPr eaLnBrk="1" hangingPunct="1">
              <a:lnSpc>
                <a:spcPct val="80000"/>
              </a:lnSpc>
              <a:buFont typeface="Arial" panose="020B0604020202020204" pitchFamily="34" charset="0"/>
              <a:buChar char="•"/>
              <a:defRPr/>
            </a:pPr>
            <a:r>
              <a:rPr lang="en-US" sz="2400" dirty="0">
                <a:solidFill>
                  <a:srgbClr val="0070C0"/>
                </a:solidFill>
                <a:latin typeface="Calibri" panose="020F0502020204030204" pitchFamily="34" charset="0"/>
                <a:cs typeface="Calibri" panose="020F0502020204030204" pitchFamily="34" charset="0"/>
              </a:rPr>
              <a:t>Hazardous materials</a:t>
            </a:r>
          </a:p>
          <a:p>
            <a:pPr eaLnBrk="1" hangingPunct="1">
              <a:lnSpc>
                <a:spcPct val="80000"/>
              </a:lnSpc>
              <a:buFont typeface="Arial" panose="020B0604020202020204" pitchFamily="34" charset="0"/>
              <a:buChar char="•"/>
              <a:defRPr/>
            </a:pPr>
            <a:r>
              <a:rPr lang="en-US" sz="2400" dirty="0">
                <a:solidFill>
                  <a:srgbClr val="0070C0"/>
                </a:solidFill>
                <a:latin typeface="Calibri" panose="020F0502020204030204" pitchFamily="34" charset="0"/>
                <a:cs typeface="Calibri" panose="020F0502020204030204" pitchFamily="34" charset="0"/>
              </a:rPr>
              <a:t>Other dangers at </a:t>
            </a:r>
            <a:br>
              <a:rPr lang="en-US" sz="2400" dirty="0">
                <a:solidFill>
                  <a:srgbClr val="0070C0"/>
                </a:solidFill>
                <a:latin typeface="Calibri" panose="020F0502020204030204" pitchFamily="34" charset="0"/>
                <a:cs typeface="Calibri" panose="020F0502020204030204" pitchFamily="34" charset="0"/>
              </a:rPr>
            </a:br>
            <a:r>
              <a:rPr lang="en-US" sz="2400" dirty="0" smtClean="0">
                <a:solidFill>
                  <a:srgbClr val="0070C0"/>
                </a:solidFill>
                <a:latin typeface="Calibri" panose="020F0502020204030204" pitchFamily="34" charset="0"/>
                <a:cs typeface="Calibri" panose="020F0502020204030204" pitchFamily="34" charset="0"/>
              </a:rPr>
              <a:t>crash </a:t>
            </a:r>
            <a:r>
              <a:rPr lang="en-US" sz="2400" dirty="0">
                <a:solidFill>
                  <a:srgbClr val="0070C0"/>
                </a:solidFill>
                <a:latin typeface="Calibri" panose="020F0502020204030204" pitchFamily="34" charset="0"/>
                <a:cs typeface="Calibri" panose="020F0502020204030204" pitchFamily="34" charset="0"/>
              </a:rPr>
              <a:t>or </a:t>
            </a:r>
            <a:r>
              <a:rPr lang="en-US" sz="2400" dirty="0" smtClean="0">
                <a:solidFill>
                  <a:srgbClr val="0070C0"/>
                </a:solidFill>
                <a:latin typeface="Calibri" panose="020F0502020204030204" pitchFamily="34" charset="0"/>
                <a:cs typeface="Calibri" panose="020F0502020204030204" pitchFamily="34" charset="0"/>
              </a:rPr>
              <a:t>rescue</a:t>
            </a:r>
            <a:br>
              <a:rPr lang="en-US" sz="2400" dirty="0" smtClean="0">
                <a:solidFill>
                  <a:srgbClr val="0070C0"/>
                </a:solidFill>
                <a:latin typeface="Calibri" panose="020F0502020204030204" pitchFamily="34" charset="0"/>
                <a:cs typeface="Calibri" panose="020F0502020204030204" pitchFamily="34" charset="0"/>
              </a:rPr>
            </a:br>
            <a:r>
              <a:rPr lang="en-US" sz="2400" dirty="0" smtClean="0">
                <a:solidFill>
                  <a:srgbClr val="0070C0"/>
                </a:solidFill>
                <a:latin typeface="Calibri" panose="020F0502020204030204" pitchFamily="34" charset="0"/>
                <a:cs typeface="Calibri" panose="020F0502020204030204" pitchFamily="34" charset="0"/>
              </a:rPr>
              <a:t>scenes</a:t>
            </a:r>
            <a:endParaRPr lang="en-US" sz="2400" dirty="0">
              <a:solidFill>
                <a:srgbClr val="0070C0"/>
              </a:solidFill>
              <a:latin typeface="Calibri" panose="020F0502020204030204" pitchFamily="34" charset="0"/>
              <a:cs typeface="Calibri" panose="020F0502020204030204" pitchFamily="34" charset="0"/>
            </a:endParaRPr>
          </a:p>
          <a:p>
            <a:pPr eaLnBrk="1" hangingPunct="1">
              <a:lnSpc>
                <a:spcPct val="80000"/>
              </a:lnSpc>
              <a:buFont typeface="Arial" panose="020B0604020202020204" pitchFamily="34" charset="0"/>
              <a:buChar char="•"/>
              <a:defRPr/>
            </a:pPr>
            <a:r>
              <a:rPr lang="en-US" sz="2400" dirty="0">
                <a:solidFill>
                  <a:srgbClr val="0070C0"/>
                </a:solidFill>
                <a:latin typeface="Calibri" panose="020F0502020204030204" pitchFamily="34" charset="0"/>
                <a:cs typeface="Calibri" panose="020F0502020204030204" pitchFamily="34" charset="0"/>
              </a:rPr>
              <a:t>Crime scenes</a:t>
            </a:r>
          </a:p>
          <a:p>
            <a:pPr eaLnBrk="1" hangingPunct="1">
              <a:lnSpc>
                <a:spcPct val="80000"/>
              </a:lnSpc>
              <a:buFont typeface="Arial" panose="020B0604020202020204" pitchFamily="34" charset="0"/>
              <a:buChar char="•"/>
              <a:defRPr/>
            </a:pPr>
            <a:r>
              <a:rPr lang="en-US" sz="2400" dirty="0">
                <a:solidFill>
                  <a:srgbClr val="0070C0"/>
                </a:solidFill>
                <a:latin typeface="Calibri" panose="020F0502020204030204" pitchFamily="34" charset="0"/>
                <a:cs typeface="Calibri" panose="020F0502020204030204" pitchFamily="34" charset="0"/>
              </a:rPr>
              <a:t>NEEDLES</a:t>
            </a:r>
          </a:p>
          <a:p>
            <a:pPr eaLnBrk="1" hangingPunct="1">
              <a:lnSpc>
                <a:spcPct val="80000"/>
              </a:lnSpc>
              <a:buFont typeface="Arial" panose="020B0604020202020204" pitchFamily="34" charset="0"/>
              <a:buChar char="•"/>
              <a:defRPr/>
            </a:pPr>
            <a:r>
              <a:rPr lang="en-US" sz="2400" dirty="0">
                <a:solidFill>
                  <a:srgbClr val="0070C0"/>
                </a:solidFill>
                <a:latin typeface="Calibri" panose="020F0502020204030204" pitchFamily="34" charset="0"/>
                <a:cs typeface="Calibri" panose="020F0502020204030204" pitchFamily="34" charset="0"/>
              </a:rPr>
              <a:t>PEOPLE</a:t>
            </a:r>
          </a:p>
          <a:p>
            <a:pPr eaLnBrk="1" hangingPunct="1">
              <a:lnSpc>
                <a:spcPct val="80000"/>
              </a:lnSpc>
              <a:spcBef>
                <a:spcPct val="50000"/>
              </a:spcBef>
              <a:buFont typeface="Arial" panose="020B0604020202020204" pitchFamily="34" charset="0"/>
              <a:buChar char="•"/>
              <a:defRPr/>
            </a:pPr>
            <a:endParaRPr lang="en-US" sz="2400" dirty="0">
              <a:solidFill>
                <a:srgbClr val="0070C0"/>
              </a:solidFill>
              <a:effectLst>
                <a:outerShdw blurRad="38100" dist="38100" dir="2700000" algn="tl">
                  <a:srgbClr val="C0C0C0"/>
                </a:outerShdw>
              </a:effectLst>
              <a:latin typeface="Calibri" panose="020F0502020204030204" pitchFamily="34" charset="0"/>
              <a:cs typeface="Calibri" panose="020F0502020204030204" pitchFamily="34" charset="0"/>
            </a:endParaRPr>
          </a:p>
        </p:txBody>
      </p:sp>
      <p:sp>
        <p:nvSpPr>
          <p:cNvPr id="32772" name="TextBox 1"/>
          <p:cNvSpPr txBox="1">
            <a:spLocks noChangeArrowheads="1"/>
          </p:cNvSpPr>
          <p:nvPr/>
        </p:nvSpPr>
        <p:spPr bwMode="auto">
          <a:xfrm>
            <a:off x="1219200" y="4648200"/>
            <a:ext cx="8839200" cy="400110"/>
          </a:xfrm>
          <a:prstGeom prst="rect">
            <a:avLst/>
          </a:prstGeom>
          <a:noFill/>
          <a:ln w="9525">
            <a:noFill/>
            <a:miter lim="800000"/>
            <a:headEnd/>
            <a:tailEnd/>
          </a:ln>
        </p:spPr>
        <p:txBody>
          <a:bodyPr wrap="square">
            <a:spAutoFit/>
          </a:bodyPr>
          <a:lstStyle/>
          <a:p>
            <a:pPr algn="ctr"/>
            <a:r>
              <a:rPr lang="en-US" sz="2000" dirty="0">
                <a:solidFill>
                  <a:srgbClr val="0070C0"/>
                </a:solidFill>
                <a:latin typeface="Calibri" pitchFamily="34" charset="0"/>
              </a:rPr>
              <a:t>Assume all body fluids present a possible risk for infection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ubtitle 2"/>
          <p:cNvSpPr>
            <a:spLocks noGrp="1"/>
          </p:cNvSpPr>
          <p:nvPr>
            <p:ph type="subTitle" idx="4294967295"/>
          </p:nvPr>
        </p:nvSpPr>
        <p:spPr>
          <a:xfrm>
            <a:off x="2362200" y="1600200"/>
            <a:ext cx="6399213" cy="1676400"/>
          </a:xfrm>
        </p:spPr>
        <p:txBody>
          <a:bodyPr/>
          <a:lstStyle/>
          <a:p>
            <a:pPr marL="914400" lvl="1" indent="-514350" eaLnBrk="1" hangingPunct="1">
              <a:buFontTx/>
              <a:buAutoNum type="arabicPeriod"/>
            </a:pPr>
            <a:r>
              <a:rPr lang="en-US" dirty="0" smtClean="0">
                <a:solidFill>
                  <a:srgbClr val="0070C0"/>
                </a:solidFill>
              </a:rPr>
              <a:t>Alert EMS</a:t>
            </a:r>
          </a:p>
          <a:p>
            <a:pPr marL="914400" lvl="1" indent="-514350" eaLnBrk="1" hangingPunct="1">
              <a:buFontTx/>
              <a:buAutoNum type="arabicPeriod"/>
            </a:pPr>
            <a:r>
              <a:rPr lang="en-US" dirty="0" smtClean="0">
                <a:solidFill>
                  <a:srgbClr val="0070C0"/>
                </a:solidFill>
              </a:rPr>
              <a:t>CPR – Rescue breathing</a:t>
            </a:r>
          </a:p>
          <a:p>
            <a:pPr marL="914400" lvl="1" indent="-514350" eaLnBrk="1" hangingPunct="1">
              <a:buFontTx/>
              <a:buAutoNum type="arabicPeriod"/>
            </a:pPr>
            <a:r>
              <a:rPr lang="en-US" dirty="0" smtClean="0">
                <a:solidFill>
                  <a:srgbClr val="0070C0"/>
                </a:solidFill>
              </a:rPr>
              <a:t>Administer naloxone</a:t>
            </a:r>
          </a:p>
          <a:p>
            <a:pPr marL="0" indent="0" eaLnBrk="1" hangingPunct="1">
              <a:buFont typeface="Wingdings" pitchFamily="2" charset="2"/>
              <a:buNone/>
            </a:pPr>
            <a:endParaRPr lang="en-US" sz="2800" dirty="0" smtClean="0">
              <a:solidFill>
                <a:srgbClr val="0070C0"/>
              </a:solidFill>
            </a:endParaRPr>
          </a:p>
        </p:txBody>
      </p:sp>
      <p:pic>
        <p:nvPicPr>
          <p:cNvPr id="34819" name="Picture 5" descr="Image-admin-nasal-naloxone"/>
          <p:cNvPicPr>
            <a:picLocks noChangeAspect="1" noChangeArrowheads="1"/>
          </p:cNvPicPr>
          <p:nvPr/>
        </p:nvPicPr>
        <p:blipFill>
          <a:blip r:embed="rId2" cstate="print"/>
          <a:srcRect/>
          <a:stretch>
            <a:fillRect/>
          </a:stretch>
        </p:blipFill>
        <p:spPr bwMode="auto">
          <a:xfrm>
            <a:off x="3389085" y="3124200"/>
            <a:ext cx="2931289" cy="2097517"/>
          </a:xfrm>
          <a:prstGeom prst="rect">
            <a:avLst/>
          </a:prstGeom>
          <a:noFill/>
          <a:ln w="9525">
            <a:noFill/>
            <a:miter lim="800000"/>
            <a:headEnd/>
            <a:tailEnd/>
          </a:ln>
        </p:spPr>
      </p:pic>
      <p:sp>
        <p:nvSpPr>
          <p:cNvPr id="5" name="Title 3"/>
          <p:cNvSpPr txBox="1">
            <a:spLocks/>
          </p:cNvSpPr>
          <p:nvPr/>
        </p:nvSpPr>
        <p:spPr bwMode="auto">
          <a:xfrm>
            <a:off x="2667000" y="0"/>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dirty="0" smtClean="0">
                <a:solidFill>
                  <a:schemeClr val="bg1"/>
                </a:solidFill>
                <a:latin typeface="Calibri" pitchFamily="34" charset="0"/>
              </a:rPr>
              <a:t>Respond to an overdose</a:t>
            </a:r>
            <a:endParaRPr lang="en-US" sz="40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4294967295"/>
          </p:nvPr>
        </p:nvSpPr>
        <p:spPr>
          <a:xfrm>
            <a:off x="2667000" y="1600200"/>
            <a:ext cx="6019800" cy="1219200"/>
          </a:xfrm>
        </p:spPr>
        <p:txBody>
          <a:bodyPr/>
          <a:lstStyle/>
          <a:p>
            <a:pPr eaLnBrk="1" hangingPunct="1">
              <a:buFont typeface="Arial" panose="020B0604020202020204" pitchFamily="34" charset="0"/>
              <a:buChar char="•"/>
            </a:pPr>
            <a:r>
              <a:rPr lang="en-US" dirty="0" smtClean="0">
                <a:solidFill>
                  <a:srgbClr val="0070C0"/>
                </a:solidFill>
                <a:latin typeface="Calibri" pitchFamily="34" charset="0"/>
              </a:rPr>
              <a:t>Checking for a pulse, do it.</a:t>
            </a:r>
          </a:p>
          <a:p>
            <a:pPr eaLnBrk="1" hangingPunct="1">
              <a:buFont typeface="Arial" panose="020B0604020202020204" pitchFamily="34" charset="0"/>
              <a:buChar char="•"/>
            </a:pPr>
            <a:r>
              <a:rPr lang="en-US" dirty="0" smtClean="0">
                <a:solidFill>
                  <a:srgbClr val="0070C0"/>
                </a:solidFill>
                <a:latin typeface="Calibri" pitchFamily="34" charset="0"/>
              </a:rPr>
              <a:t>If no pulse? Then initiate CPR</a:t>
            </a:r>
          </a:p>
        </p:txBody>
      </p:sp>
      <p:pic>
        <p:nvPicPr>
          <p:cNvPr id="35843" name="Picture 6" descr="animated%20cpr-2"/>
          <p:cNvPicPr>
            <a:picLocks noChangeAspect="1" noChangeArrowheads="1" noCrop="1"/>
          </p:cNvPicPr>
          <p:nvPr/>
        </p:nvPicPr>
        <p:blipFill>
          <a:blip r:embed="rId3" cstate="print"/>
          <a:srcRect/>
          <a:stretch>
            <a:fillRect/>
          </a:stretch>
        </p:blipFill>
        <p:spPr bwMode="auto">
          <a:xfrm>
            <a:off x="3848100" y="2743201"/>
            <a:ext cx="3238500" cy="2557842"/>
          </a:xfrm>
          <a:prstGeom prst="rect">
            <a:avLst/>
          </a:prstGeom>
          <a:noFill/>
          <a:ln w="9525">
            <a:noFill/>
            <a:miter lim="800000"/>
            <a:headEnd/>
            <a:tailEnd/>
          </a:ln>
        </p:spPr>
      </p:pic>
      <p:sp>
        <p:nvSpPr>
          <p:cNvPr id="5"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600" b="1" dirty="0" smtClean="0">
                <a:solidFill>
                  <a:schemeClr val="bg1"/>
                </a:solidFill>
                <a:latin typeface="Calibri" pitchFamily="34" charset="0"/>
              </a:rPr>
              <a:t>Does the person have a pulse?</a:t>
            </a:r>
            <a:endParaRPr lang="en-US" sz="36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2667000" y="1519535"/>
            <a:ext cx="8805863" cy="830997"/>
          </a:xfrm>
          <a:prstGeom prst="rect">
            <a:avLst/>
          </a:prstGeom>
          <a:noFill/>
          <a:ln w="9525">
            <a:noFill/>
            <a:miter lim="800000"/>
            <a:headEnd/>
            <a:tailEnd/>
          </a:ln>
        </p:spPr>
        <p:txBody>
          <a:bodyPr>
            <a:spAutoFit/>
          </a:bodyPr>
          <a:lstStyle/>
          <a:p>
            <a:r>
              <a:rPr lang="en-US" sz="2400" dirty="0">
                <a:solidFill>
                  <a:srgbClr val="0070C0"/>
                </a:solidFill>
                <a:latin typeface="Calibri" pitchFamily="34" charset="0"/>
              </a:rPr>
              <a:t>Step 1:  Assess  victim’s signs &amp; symptoms</a:t>
            </a:r>
          </a:p>
          <a:p>
            <a:pPr marL="742950" lvl="1" indent="-285750">
              <a:buFont typeface="Arial" charset="0"/>
              <a:buChar char="•"/>
            </a:pPr>
            <a:r>
              <a:rPr lang="en-US" sz="2400" dirty="0">
                <a:solidFill>
                  <a:srgbClr val="0070C0"/>
                </a:solidFill>
                <a:latin typeface="Calibri" pitchFamily="34" charset="0"/>
              </a:rPr>
              <a:t> Call for EMS </a:t>
            </a:r>
            <a:r>
              <a:rPr lang="en-US" sz="2400" dirty="0">
                <a:solidFill>
                  <a:srgbClr val="FF0000"/>
                </a:solidFill>
                <a:latin typeface="Calibri" pitchFamily="34" charset="0"/>
              </a:rPr>
              <a:t>support</a:t>
            </a:r>
          </a:p>
        </p:txBody>
      </p:sp>
      <p:sp>
        <p:nvSpPr>
          <p:cNvPr id="7" name="Rectangle 6"/>
          <p:cNvSpPr>
            <a:spLocks noChangeArrowheads="1"/>
          </p:cNvSpPr>
          <p:nvPr/>
        </p:nvSpPr>
        <p:spPr bwMode="auto">
          <a:xfrm>
            <a:off x="2697163" y="2586335"/>
            <a:ext cx="8809037" cy="830997"/>
          </a:xfrm>
          <a:prstGeom prst="rect">
            <a:avLst/>
          </a:prstGeom>
          <a:noFill/>
          <a:ln w="9525">
            <a:noFill/>
            <a:miter lim="800000"/>
            <a:headEnd/>
            <a:tailEnd/>
          </a:ln>
        </p:spPr>
        <p:txBody>
          <a:bodyPr>
            <a:spAutoFit/>
          </a:bodyPr>
          <a:lstStyle/>
          <a:p>
            <a:r>
              <a:rPr lang="en-US" sz="2400" dirty="0">
                <a:solidFill>
                  <a:srgbClr val="0070C0"/>
                </a:solidFill>
                <a:latin typeface="Calibri" pitchFamily="34" charset="0"/>
              </a:rPr>
              <a:t>Step 2:  Stimulate the person - </a:t>
            </a:r>
            <a:r>
              <a:rPr lang="en-US" sz="2400" dirty="0">
                <a:solidFill>
                  <a:srgbClr val="FF0000"/>
                </a:solidFill>
                <a:latin typeface="Calibri" pitchFamily="34" charset="0"/>
              </a:rPr>
              <a:t>sternal rub</a:t>
            </a:r>
          </a:p>
          <a:p>
            <a:endParaRPr lang="en-US" sz="2400" dirty="0">
              <a:latin typeface="Calibri" pitchFamily="34" charset="0"/>
            </a:endParaRPr>
          </a:p>
        </p:txBody>
      </p:sp>
      <p:sp>
        <p:nvSpPr>
          <p:cNvPr id="9" name="Rectangle 8"/>
          <p:cNvSpPr>
            <a:spLocks noChangeArrowheads="1"/>
          </p:cNvSpPr>
          <p:nvPr/>
        </p:nvSpPr>
        <p:spPr bwMode="auto">
          <a:xfrm>
            <a:off x="2667000" y="3729335"/>
            <a:ext cx="4883150" cy="461665"/>
          </a:xfrm>
          <a:prstGeom prst="rect">
            <a:avLst/>
          </a:prstGeom>
          <a:noFill/>
          <a:ln w="9525">
            <a:noFill/>
            <a:miter lim="800000"/>
            <a:headEnd/>
            <a:tailEnd/>
          </a:ln>
        </p:spPr>
        <p:txBody>
          <a:bodyPr>
            <a:spAutoFit/>
          </a:bodyPr>
          <a:lstStyle/>
          <a:p>
            <a:r>
              <a:rPr lang="en-US" sz="2400" dirty="0">
                <a:solidFill>
                  <a:srgbClr val="0070C0"/>
                </a:solidFill>
                <a:latin typeface="Calibri" pitchFamily="34" charset="0"/>
              </a:rPr>
              <a:t>Step 3: Rescue breathing</a:t>
            </a:r>
            <a:endParaRPr lang="en-US" sz="2400" i="1" dirty="0">
              <a:solidFill>
                <a:srgbClr val="0070C0"/>
              </a:solidFill>
              <a:latin typeface="Calibri" pitchFamily="34" charset="0"/>
            </a:endParaRPr>
          </a:p>
        </p:txBody>
      </p:sp>
      <p:sp>
        <p:nvSpPr>
          <p:cNvPr id="14" name="TextBox 13"/>
          <p:cNvSpPr txBox="1">
            <a:spLocks noChangeArrowheads="1"/>
          </p:cNvSpPr>
          <p:nvPr/>
        </p:nvSpPr>
        <p:spPr bwMode="auto">
          <a:xfrm>
            <a:off x="2667000" y="3195935"/>
            <a:ext cx="4492625" cy="461665"/>
          </a:xfrm>
          <a:prstGeom prst="rect">
            <a:avLst/>
          </a:prstGeom>
          <a:noFill/>
          <a:ln w="9525">
            <a:noFill/>
            <a:miter lim="800000"/>
            <a:headEnd/>
            <a:tailEnd/>
          </a:ln>
        </p:spPr>
        <p:txBody>
          <a:bodyPr>
            <a:spAutoFit/>
          </a:bodyPr>
          <a:lstStyle/>
          <a:p>
            <a:pPr marL="742950" lvl="1" indent="-285750">
              <a:buFont typeface="Arial" charset="0"/>
              <a:buChar char="•"/>
            </a:pPr>
            <a:r>
              <a:rPr lang="en-US" sz="2400" dirty="0">
                <a:solidFill>
                  <a:srgbClr val="0070C0"/>
                </a:solidFill>
                <a:latin typeface="Calibri" pitchFamily="34" charset="0"/>
              </a:rPr>
              <a:t>If no pulse, start </a:t>
            </a:r>
            <a:r>
              <a:rPr lang="en-US" sz="2400" dirty="0">
                <a:solidFill>
                  <a:srgbClr val="FF0000"/>
                </a:solidFill>
                <a:latin typeface="Calibri" pitchFamily="34" charset="0"/>
              </a:rPr>
              <a:t>CPR </a:t>
            </a:r>
          </a:p>
        </p:txBody>
      </p:sp>
      <p:pic>
        <p:nvPicPr>
          <p:cNvPr id="6146" name="Picture 2" descr="http://infusedmedical.com/wpimages/wpf161dbff_05_06.jpg"/>
          <p:cNvPicPr>
            <a:picLocks noChangeAspect="1" noChangeArrowheads="1"/>
          </p:cNvPicPr>
          <p:nvPr/>
        </p:nvPicPr>
        <p:blipFill>
          <a:blip r:embed="rId3" cstate="print"/>
          <a:srcRect/>
          <a:stretch>
            <a:fillRect/>
          </a:stretch>
        </p:blipFill>
        <p:spPr bwMode="auto">
          <a:xfrm>
            <a:off x="6400800" y="3157287"/>
            <a:ext cx="2743200" cy="2292639"/>
          </a:xfrm>
          <a:prstGeom prst="rect">
            <a:avLst/>
          </a:prstGeom>
          <a:noFill/>
          <a:ln w="9525">
            <a:noFill/>
            <a:miter lim="800000"/>
            <a:headEnd/>
            <a:tailEnd/>
          </a:ln>
        </p:spPr>
      </p:pic>
      <p:sp>
        <p:nvSpPr>
          <p:cNvPr id="8"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r>
              <a:rPr lang="en-US" sz="3300" b="1" dirty="0">
                <a:solidFill>
                  <a:schemeClr val="bg1"/>
                </a:solidFill>
                <a:latin typeface="Calibri" pitchFamily="34" charset="0"/>
              </a:rPr>
              <a:t>If an Opioid Overdose is Suspected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500"/>
                            </p:stCondLst>
                            <p:childTnLst>
                              <p:par>
                                <p:cTn id="26" presetID="13" presetClass="entr" presetSubtype="16" fill="hold" nodeType="afterEffect">
                                  <p:stCondLst>
                                    <p:cond delay="0"/>
                                  </p:stCondLst>
                                  <p:childTnLst>
                                    <p:set>
                                      <p:cBhvr>
                                        <p:cTn id="27" dur="1" fill="hold">
                                          <p:stCondLst>
                                            <p:cond delay="0"/>
                                          </p:stCondLst>
                                        </p:cTn>
                                        <p:tgtEl>
                                          <p:spTgt spid="6146"/>
                                        </p:tgtEl>
                                        <p:attrNameLst>
                                          <p:attrName>style.visibility</p:attrName>
                                        </p:attrNameLst>
                                      </p:cBhvr>
                                      <p:to>
                                        <p:strVal val="visible"/>
                                      </p:to>
                                    </p:set>
                                    <p:animEffect transition="in" filter="plus(in)">
                                      <p:cBhvr>
                                        <p:cTn id="28" dur="1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p:bldP spid="9"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Box 4"/>
          <p:cNvSpPr txBox="1">
            <a:spLocks noChangeArrowheads="1"/>
          </p:cNvSpPr>
          <p:nvPr/>
        </p:nvSpPr>
        <p:spPr bwMode="auto">
          <a:xfrm>
            <a:off x="2819400" y="76200"/>
            <a:ext cx="6324600" cy="1031051"/>
          </a:xfrm>
          <a:prstGeom prst="rect">
            <a:avLst/>
          </a:prstGeom>
          <a:noFill/>
          <a:ln w="9525">
            <a:noFill/>
            <a:miter lim="800000"/>
            <a:headEnd/>
            <a:tailEnd/>
          </a:ln>
        </p:spPr>
        <p:txBody>
          <a:bodyPr wrap="square">
            <a:spAutoFit/>
          </a:bodyPr>
          <a:lstStyle/>
          <a:p>
            <a:r>
              <a:rPr lang="en-US" sz="3700" b="1" dirty="0">
                <a:solidFill>
                  <a:schemeClr val="bg1"/>
                </a:solidFill>
                <a:latin typeface="Calibri" pitchFamily="34" charset="0"/>
              </a:rPr>
              <a:t>Suspected </a:t>
            </a:r>
            <a:r>
              <a:rPr lang="en-US" sz="3700" b="1" dirty="0" smtClean="0">
                <a:solidFill>
                  <a:schemeClr val="bg1"/>
                </a:solidFill>
                <a:latin typeface="Calibri" pitchFamily="34" charset="0"/>
              </a:rPr>
              <a:t>Opioid Overdose</a:t>
            </a:r>
            <a:r>
              <a:rPr lang="en-US" sz="3700" b="1" dirty="0">
                <a:solidFill>
                  <a:schemeClr val="bg1"/>
                </a:solidFill>
                <a:latin typeface="Calibri" pitchFamily="34" charset="0"/>
              </a:rPr>
              <a:t>, </a:t>
            </a:r>
            <a:r>
              <a:rPr lang="en-US" sz="2400" b="1" i="1" dirty="0">
                <a:solidFill>
                  <a:schemeClr val="bg1"/>
                </a:solidFill>
                <a:latin typeface="Calibri" pitchFamily="34" charset="0"/>
              </a:rPr>
              <a:t>continued</a:t>
            </a:r>
          </a:p>
        </p:txBody>
      </p:sp>
      <p:sp>
        <p:nvSpPr>
          <p:cNvPr id="8" name="Rectangle 7"/>
          <p:cNvSpPr>
            <a:spLocks noChangeArrowheads="1"/>
          </p:cNvSpPr>
          <p:nvPr/>
        </p:nvSpPr>
        <p:spPr bwMode="auto">
          <a:xfrm>
            <a:off x="2819400" y="1676400"/>
            <a:ext cx="7456488" cy="461665"/>
          </a:xfrm>
          <a:prstGeom prst="rect">
            <a:avLst/>
          </a:prstGeom>
          <a:noFill/>
          <a:ln w="9525">
            <a:noFill/>
            <a:miter lim="800000"/>
            <a:headEnd/>
            <a:tailEnd/>
          </a:ln>
        </p:spPr>
        <p:txBody>
          <a:bodyPr>
            <a:spAutoFit/>
          </a:bodyPr>
          <a:lstStyle/>
          <a:p>
            <a:r>
              <a:rPr lang="en-US" sz="2400" dirty="0">
                <a:solidFill>
                  <a:srgbClr val="0070C0"/>
                </a:solidFill>
                <a:latin typeface="Calibri" panose="020F0502020204030204" pitchFamily="34" charset="0"/>
                <a:cs typeface="Calibri" panose="020F0502020204030204" pitchFamily="34" charset="0"/>
              </a:rPr>
              <a:t>Step 4:  </a:t>
            </a:r>
            <a:r>
              <a:rPr lang="en-US" sz="2400" dirty="0" smtClean="0">
                <a:solidFill>
                  <a:srgbClr val="0070C0"/>
                </a:solidFill>
                <a:latin typeface="Calibri" pitchFamily="34" charset="0"/>
                <a:cs typeface="Calibri" panose="020F0502020204030204" pitchFamily="34" charset="0"/>
              </a:rPr>
              <a:t>Administer Naloxone</a:t>
            </a:r>
            <a:endParaRPr lang="en-US" sz="2400" dirty="0">
              <a:solidFill>
                <a:srgbClr val="0070C0"/>
              </a:solidFill>
              <a:latin typeface="Calibri" pitchFamily="34" charset="0"/>
              <a:cs typeface="Calibri" panose="020F0502020204030204" pitchFamily="34" charset="0"/>
            </a:endParaRPr>
          </a:p>
        </p:txBody>
      </p:sp>
      <p:sp>
        <p:nvSpPr>
          <p:cNvPr id="9" name="Rectangle 8"/>
          <p:cNvSpPr>
            <a:spLocks noChangeArrowheads="1"/>
          </p:cNvSpPr>
          <p:nvPr/>
        </p:nvSpPr>
        <p:spPr bwMode="auto">
          <a:xfrm>
            <a:off x="2819400" y="2286000"/>
            <a:ext cx="5867400" cy="2677656"/>
          </a:xfrm>
          <a:prstGeom prst="rect">
            <a:avLst/>
          </a:prstGeom>
          <a:noFill/>
          <a:ln w="9525">
            <a:noFill/>
            <a:miter lim="800000"/>
            <a:headEnd/>
            <a:tailEnd/>
          </a:ln>
        </p:spPr>
        <p:txBody>
          <a:bodyPr>
            <a:spAutoFit/>
          </a:bodyPr>
          <a:lstStyle/>
          <a:p>
            <a:r>
              <a:rPr lang="en-US" sz="2400" dirty="0">
                <a:solidFill>
                  <a:srgbClr val="0070C0"/>
                </a:solidFill>
                <a:latin typeface="Calibri" panose="020F0502020204030204" pitchFamily="34" charset="0"/>
                <a:cs typeface="Calibri" panose="020F0502020204030204" pitchFamily="34" charset="0"/>
              </a:rPr>
              <a:t>Step 5: Monitor and Support</a:t>
            </a:r>
          </a:p>
          <a:p>
            <a:pPr>
              <a:buFontTx/>
              <a:buChar char="-"/>
            </a:pPr>
            <a:r>
              <a:rPr lang="en-US" sz="2400" dirty="0">
                <a:solidFill>
                  <a:srgbClr val="0070C0"/>
                </a:solidFill>
                <a:latin typeface="Calibri" panose="020F0502020204030204" pitchFamily="34" charset="0"/>
                <a:cs typeface="Calibri" panose="020F0502020204030204" pitchFamily="34" charset="0"/>
              </a:rPr>
              <a:t>If no pulse, start CPR </a:t>
            </a:r>
          </a:p>
          <a:p>
            <a:pPr>
              <a:buFontTx/>
              <a:buChar char="-"/>
            </a:pPr>
            <a:r>
              <a:rPr lang="en-US" sz="2400" dirty="0">
                <a:solidFill>
                  <a:srgbClr val="0070C0"/>
                </a:solidFill>
                <a:latin typeface="Calibri" panose="020F0502020204030204" pitchFamily="34" charset="0"/>
                <a:cs typeface="Calibri" panose="020F0502020204030204" pitchFamily="34" charset="0"/>
              </a:rPr>
              <a:t>If breathing remains absent or </a:t>
            </a:r>
            <a:r>
              <a:rPr lang="en-US" sz="2400" dirty="0" smtClean="0">
                <a:solidFill>
                  <a:srgbClr val="0070C0"/>
                </a:solidFill>
                <a:latin typeface="Calibri" panose="020F0502020204030204" pitchFamily="34" charset="0"/>
                <a:cs typeface="Calibri" panose="020F0502020204030204" pitchFamily="34" charset="0"/>
              </a:rPr>
              <a:t>slow</a:t>
            </a:r>
            <a:br>
              <a:rPr lang="en-US" sz="2400" dirty="0" smtClean="0">
                <a:solidFill>
                  <a:srgbClr val="0070C0"/>
                </a:solidFill>
                <a:latin typeface="Calibri" panose="020F0502020204030204" pitchFamily="34" charset="0"/>
                <a:cs typeface="Calibri" panose="020F0502020204030204" pitchFamily="34" charset="0"/>
              </a:rPr>
            </a:br>
            <a:r>
              <a:rPr lang="en-US" sz="2400" dirty="0" smtClean="0">
                <a:solidFill>
                  <a:srgbClr val="0070C0"/>
                </a:solidFill>
                <a:latin typeface="Calibri" panose="020F0502020204030204" pitchFamily="34" charset="0"/>
                <a:cs typeface="Calibri" panose="020F0502020204030204" pitchFamily="34" charset="0"/>
              </a:rPr>
              <a:t>(&lt; </a:t>
            </a:r>
            <a:r>
              <a:rPr lang="en-US" sz="2400" dirty="0">
                <a:solidFill>
                  <a:srgbClr val="0070C0"/>
                </a:solidFill>
                <a:latin typeface="Calibri" panose="020F0502020204030204" pitchFamily="34" charset="0"/>
                <a:cs typeface="Calibri" panose="020F0502020204030204" pitchFamily="34" charset="0"/>
              </a:rPr>
              <a:t>8 per minute), continue </a:t>
            </a:r>
            <a:r>
              <a:rPr lang="en-US" sz="2400" dirty="0">
                <a:solidFill>
                  <a:srgbClr val="FF0000"/>
                </a:solidFill>
                <a:latin typeface="Calibri" panose="020F0502020204030204" pitchFamily="34" charset="0"/>
                <a:cs typeface="Calibri" panose="020F0502020204030204" pitchFamily="34" charset="0"/>
              </a:rPr>
              <a:t>rescue breathing</a:t>
            </a:r>
            <a:r>
              <a:rPr lang="en-US" sz="2400" dirty="0">
                <a:latin typeface="Calibri" panose="020F0502020204030204" pitchFamily="34" charset="0"/>
                <a:cs typeface="Calibri" panose="020F0502020204030204" pitchFamily="34" charset="0"/>
              </a:rPr>
              <a:t> </a:t>
            </a:r>
            <a:r>
              <a:rPr lang="en-US" sz="2400" dirty="0">
                <a:solidFill>
                  <a:srgbClr val="0070C0"/>
                </a:solidFill>
                <a:latin typeface="Calibri" panose="020F0502020204030204" pitchFamily="34" charset="0"/>
                <a:cs typeface="Calibri" panose="020F0502020204030204" pitchFamily="34" charset="0"/>
              </a:rPr>
              <a:t>+</a:t>
            </a:r>
            <a:r>
              <a:rPr lang="en-US" sz="2400" dirty="0">
                <a:latin typeface="Calibri" panose="020F0502020204030204" pitchFamily="34" charset="0"/>
                <a:cs typeface="Calibri" panose="020F0502020204030204" pitchFamily="34" charset="0"/>
              </a:rPr>
              <a:t> </a:t>
            </a:r>
            <a:r>
              <a:rPr lang="en-US" sz="2400" dirty="0">
                <a:solidFill>
                  <a:srgbClr val="0070C0"/>
                </a:solidFill>
                <a:latin typeface="Calibri" panose="020F0502020204030204" pitchFamily="34" charset="0"/>
                <a:cs typeface="Calibri" panose="020F0502020204030204" pitchFamily="34" charset="0"/>
              </a:rPr>
              <a:t>administer</a:t>
            </a:r>
            <a:r>
              <a:rPr lang="en-US" sz="2400" dirty="0">
                <a:latin typeface="Calibri" panose="020F0502020204030204" pitchFamily="34" charset="0"/>
                <a:cs typeface="Calibri" panose="020F0502020204030204" pitchFamily="34" charset="0"/>
              </a:rPr>
              <a:t> </a:t>
            </a:r>
            <a:r>
              <a:rPr lang="en-US" sz="2400" dirty="0">
                <a:solidFill>
                  <a:srgbClr val="FF0000"/>
                </a:solidFill>
                <a:latin typeface="Calibri" panose="020F0502020204030204" pitchFamily="34" charset="0"/>
                <a:cs typeface="Calibri" panose="020F0502020204030204" pitchFamily="34" charset="0"/>
              </a:rPr>
              <a:t>2</a:t>
            </a:r>
            <a:r>
              <a:rPr lang="en-US" sz="2400" baseline="30000" dirty="0">
                <a:solidFill>
                  <a:srgbClr val="FF0000"/>
                </a:solidFill>
                <a:latin typeface="Calibri" panose="020F0502020204030204" pitchFamily="34" charset="0"/>
                <a:cs typeface="Calibri" panose="020F0502020204030204" pitchFamily="34" charset="0"/>
              </a:rPr>
              <a:t>nd</a:t>
            </a:r>
            <a:r>
              <a:rPr lang="en-US" sz="2400" dirty="0">
                <a:solidFill>
                  <a:srgbClr val="FF0000"/>
                </a:solidFill>
                <a:latin typeface="Calibri" panose="020F0502020204030204" pitchFamily="34" charset="0"/>
                <a:cs typeface="Calibri" panose="020F0502020204030204" pitchFamily="34" charset="0"/>
              </a:rPr>
              <a:t> </a:t>
            </a:r>
            <a:r>
              <a:rPr lang="en-US" sz="2400" dirty="0" smtClean="0">
                <a:solidFill>
                  <a:srgbClr val="FF0000"/>
                </a:solidFill>
                <a:latin typeface="Calibri" panose="020F0502020204030204" pitchFamily="34" charset="0"/>
                <a:cs typeface="Calibri" panose="020F0502020204030204" pitchFamily="34" charset="0"/>
              </a:rPr>
              <a:t>dose</a:t>
            </a:r>
            <a:br>
              <a:rPr lang="en-US" sz="2400" dirty="0" smtClean="0">
                <a:solidFill>
                  <a:srgbClr val="FF0000"/>
                </a:solidFill>
                <a:latin typeface="Calibri" panose="020F0502020204030204" pitchFamily="34" charset="0"/>
                <a:cs typeface="Calibri" panose="020F0502020204030204" pitchFamily="34" charset="0"/>
              </a:rPr>
            </a:br>
            <a:endParaRPr lang="en-US" sz="2400" dirty="0">
              <a:solidFill>
                <a:srgbClr val="FF0000"/>
              </a:solidFill>
              <a:latin typeface="Calibri" panose="020F0502020204030204" pitchFamily="34" charset="0"/>
              <a:cs typeface="Calibri" panose="020F0502020204030204" pitchFamily="34" charset="0"/>
            </a:endParaRPr>
          </a:p>
          <a:p>
            <a:pPr>
              <a:buFontTx/>
              <a:buChar char="-"/>
            </a:pPr>
            <a:r>
              <a:rPr lang="en-US" sz="2400" dirty="0">
                <a:solidFill>
                  <a:srgbClr val="0070C0"/>
                </a:solidFill>
                <a:latin typeface="Calibri" panose="020F0502020204030204" pitchFamily="34" charset="0"/>
                <a:cs typeface="Calibri" panose="020F0502020204030204" pitchFamily="34" charset="0"/>
              </a:rPr>
              <a:t>If breathing restored</a:t>
            </a:r>
            <a:r>
              <a:rPr lang="en-US" sz="2400" dirty="0" smtClean="0">
                <a:solidFill>
                  <a:srgbClr val="0070C0"/>
                </a:solidFill>
                <a:latin typeface="Calibri" panose="020F0502020204030204" pitchFamily="34" charset="0"/>
                <a:cs typeface="Calibri" panose="020F0502020204030204" pitchFamily="34" charset="0"/>
              </a:rPr>
              <a:t>, then </a:t>
            </a:r>
            <a:r>
              <a:rPr lang="en-US" sz="2400" dirty="0">
                <a:solidFill>
                  <a:srgbClr val="0070C0"/>
                </a:solidFill>
                <a:latin typeface="Calibri" panose="020F0502020204030204" pitchFamily="34" charset="0"/>
                <a:cs typeface="Calibri" panose="020F0502020204030204" pitchFamily="34" charset="0"/>
              </a:rPr>
              <a:t>recovery  position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fade">
                                      <p:cBhvr>
                                        <p:cTn id="16" dur="500"/>
                                        <p:tgtEl>
                                          <p:spTgt spid="9">
                                            <p:txEl>
                                              <p:pRg st="1" end="1"/>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Effect transition="in" filter="fade">
                                      <p:cBhvr>
                                        <p:cTn id="20" dur="500"/>
                                        <p:tgtEl>
                                          <p:spTgt spid="9">
                                            <p:txEl>
                                              <p:pRg st="2" end="2"/>
                                            </p:tx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9">
                                            <p:txEl>
                                              <p:pRg st="3" end="3"/>
                                            </p:txEl>
                                          </p:spTgt>
                                        </p:tgtEl>
                                        <p:attrNameLst>
                                          <p:attrName>style.visibility</p:attrName>
                                        </p:attrNameLst>
                                      </p:cBhvr>
                                      <p:to>
                                        <p:strVal val="visible"/>
                                      </p:to>
                                    </p:set>
                                    <p:animEffect transition="in" filter="fade">
                                      <p:cBhvr>
                                        <p:cTn id="24"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2362199" y="1981200"/>
            <a:ext cx="6500813" cy="2831418"/>
          </a:xfrm>
          <a:prstGeom prst="rect">
            <a:avLst/>
          </a:prstGeom>
          <a:noFill/>
          <a:ln w="9525">
            <a:noFill/>
            <a:miter lim="800000"/>
            <a:headEnd/>
            <a:tailEnd/>
          </a:ln>
          <a:effectLst>
            <a:outerShdw blurRad="50800" dist="50800" dir="5400000" algn="ctr" rotWithShape="0">
              <a:srgbClr val="000000">
                <a:alpha val="0"/>
              </a:srgbClr>
            </a:outerShdw>
          </a:effectLst>
        </p:spPr>
      </p:pic>
      <p:sp>
        <p:nvSpPr>
          <p:cNvPr id="4" name="Title 3"/>
          <p:cNvSpPr txBox="1">
            <a:spLocks/>
          </p:cNvSpPr>
          <p:nvPr/>
        </p:nvSpPr>
        <p:spPr bwMode="auto">
          <a:xfrm>
            <a:off x="2667000" y="0"/>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dirty="0" smtClean="0">
                <a:solidFill>
                  <a:schemeClr val="bg1"/>
                </a:solidFill>
                <a:latin typeface="Calibri" pitchFamily="34" charset="0"/>
              </a:rPr>
              <a:t>The Recovery Position</a:t>
            </a:r>
            <a:endParaRPr lang="en-US" sz="40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p:cNvPicPr>
            <a:picLocks noChangeAspect="1" noChangeArrowheads="1"/>
          </p:cNvPicPr>
          <p:nvPr/>
        </p:nvPicPr>
        <p:blipFill>
          <a:blip r:embed="rId2" cstate="print"/>
          <a:srcRect/>
          <a:stretch>
            <a:fillRect/>
          </a:stretch>
        </p:blipFill>
        <p:spPr bwMode="auto">
          <a:xfrm>
            <a:off x="4076128" y="1470441"/>
            <a:ext cx="2400872" cy="1729959"/>
          </a:xfrm>
          <a:prstGeom prst="rect">
            <a:avLst/>
          </a:prstGeom>
          <a:noFill/>
          <a:ln w="9525">
            <a:noFill/>
            <a:miter lim="800000"/>
            <a:headEnd/>
            <a:tailEnd/>
          </a:ln>
        </p:spPr>
      </p:pic>
      <p:sp>
        <p:nvSpPr>
          <p:cNvPr id="12293" name="Line 7"/>
          <p:cNvSpPr>
            <a:spLocks noChangeShapeType="1"/>
          </p:cNvSpPr>
          <p:nvPr/>
        </p:nvSpPr>
        <p:spPr bwMode="auto">
          <a:xfrm flipV="1">
            <a:off x="3429001" y="1828800"/>
            <a:ext cx="762000" cy="381000"/>
          </a:xfrm>
          <a:prstGeom prst="line">
            <a:avLst/>
          </a:prstGeom>
          <a:noFill/>
          <a:ln w="57150">
            <a:solidFill>
              <a:srgbClr val="FF6600"/>
            </a:solidFill>
            <a:round/>
            <a:headEnd/>
            <a:tailEnd type="triangle" w="lg" len="lg"/>
          </a:ln>
        </p:spPr>
        <p:txBody>
          <a:bodyPr/>
          <a:lstStyle/>
          <a:p>
            <a:endParaRPr lang="en-US"/>
          </a:p>
        </p:txBody>
      </p:sp>
      <p:sp>
        <p:nvSpPr>
          <p:cNvPr id="12294" name="Line 8"/>
          <p:cNvSpPr>
            <a:spLocks noChangeShapeType="1"/>
          </p:cNvSpPr>
          <p:nvPr/>
        </p:nvSpPr>
        <p:spPr bwMode="auto">
          <a:xfrm flipH="1" flipV="1">
            <a:off x="6304640" y="1752600"/>
            <a:ext cx="770407" cy="304800"/>
          </a:xfrm>
          <a:prstGeom prst="line">
            <a:avLst/>
          </a:prstGeom>
          <a:noFill/>
          <a:ln w="57150">
            <a:solidFill>
              <a:srgbClr val="FF6600"/>
            </a:solidFill>
            <a:round/>
            <a:headEnd/>
            <a:tailEnd type="triangle" w="lg" len="lg"/>
          </a:ln>
        </p:spPr>
        <p:txBody>
          <a:bodyPr/>
          <a:lstStyle/>
          <a:p>
            <a:endParaRPr lang="en-US"/>
          </a:p>
        </p:txBody>
      </p:sp>
      <p:sp>
        <p:nvSpPr>
          <p:cNvPr id="12295" name="Line 9"/>
          <p:cNvSpPr>
            <a:spLocks noChangeShapeType="1"/>
          </p:cNvSpPr>
          <p:nvPr/>
        </p:nvSpPr>
        <p:spPr bwMode="auto">
          <a:xfrm flipH="1" flipV="1">
            <a:off x="6075344" y="2184231"/>
            <a:ext cx="999703" cy="613452"/>
          </a:xfrm>
          <a:prstGeom prst="line">
            <a:avLst/>
          </a:prstGeom>
          <a:noFill/>
          <a:ln w="57150">
            <a:solidFill>
              <a:srgbClr val="FF6600"/>
            </a:solidFill>
            <a:round/>
            <a:headEnd/>
            <a:tailEnd type="triangle" w="lg" len="lg"/>
          </a:ln>
        </p:spPr>
        <p:txBody>
          <a:bodyPr/>
          <a:lstStyle/>
          <a:p>
            <a:endParaRPr lang="en-US"/>
          </a:p>
        </p:txBody>
      </p:sp>
      <p:sp>
        <p:nvSpPr>
          <p:cNvPr id="12296" name="Text Box 12"/>
          <p:cNvSpPr txBox="1">
            <a:spLocks noChangeArrowheads="1"/>
          </p:cNvSpPr>
          <p:nvPr/>
        </p:nvSpPr>
        <p:spPr bwMode="auto">
          <a:xfrm>
            <a:off x="2352041" y="1981200"/>
            <a:ext cx="1381760" cy="1200329"/>
          </a:xfrm>
          <a:prstGeom prst="rect">
            <a:avLst/>
          </a:prstGeom>
          <a:noFill/>
          <a:ln w="9525">
            <a:noFill/>
            <a:miter lim="800000"/>
            <a:headEnd/>
            <a:tailEnd/>
          </a:ln>
        </p:spPr>
        <p:txBody>
          <a:bodyPr wrap="square">
            <a:spAutoFit/>
          </a:bodyPr>
          <a:lstStyle/>
          <a:p>
            <a:pPr>
              <a:spcBef>
                <a:spcPct val="50000"/>
              </a:spcBef>
            </a:pPr>
            <a:r>
              <a:rPr lang="en-US" dirty="0">
                <a:solidFill>
                  <a:schemeClr val="tx2"/>
                </a:solidFill>
                <a:ea typeface="ＭＳ Ｐゴシック"/>
                <a:cs typeface="ＭＳ Ｐゴシック"/>
              </a:rPr>
              <a:t>Mucosal Atomization Device (MAD)</a:t>
            </a:r>
          </a:p>
        </p:txBody>
      </p:sp>
      <p:sp>
        <p:nvSpPr>
          <p:cNvPr id="12297" name="Text Box 13"/>
          <p:cNvSpPr txBox="1">
            <a:spLocks noChangeArrowheads="1"/>
          </p:cNvSpPr>
          <p:nvPr/>
        </p:nvSpPr>
        <p:spPr bwMode="auto">
          <a:xfrm>
            <a:off x="7086600" y="2797683"/>
            <a:ext cx="1924594" cy="369332"/>
          </a:xfrm>
          <a:prstGeom prst="rect">
            <a:avLst/>
          </a:prstGeom>
          <a:solidFill>
            <a:schemeClr val="bg1">
              <a:alpha val="47842"/>
            </a:schemeClr>
          </a:solidFill>
          <a:ln w="9525">
            <a:noFill/>
            <a:miter lim="800000"/>
            <a:headEnd/>
            <a:tailEnd/>
          </a:ln>
        </p:spPr>
        <p:txBody>
          <a:bodyPr wrap="square">
            <a:spAutoFit/>
          </a:bodyPr>
          <a:lstStyle/>
          <a:p>
            <a:pPr>
              <a:spcBef>
                <a:spcPct val="50000"/>
              </a:spcBef>
            </a:pPr>
            <a:r>
              <a:rPr lang="en-US" dirty="0" err="1">
                <a:solidFill>
                  <a:schemeClr val="tx2"/>
                </a:solidFill>
                <a:ea typeface="ＭＳ Ｐゴシック"/>
                <a:cs typeface="ＭＳ Ｐゴシック"/>
              </a:rPr>
              <a:t>Luer</a:t>
            </a:r>
            <a:r>
              <a:rPr lang="en-US" dirty="0">
                <a:solidFill>
                  <a:schemeClr val="tx2"/>
                </a:solidFill>
                <a:ea typeface="ＭＳ Ｐゴシック"/>
                <a:cs typeface="ＭＳ Ｐゴシック"/>
              </a:rPr>
              <a:t>-lock syringe</a:t>
            </a:r>
          </a:p>
        </p:txBody>
      </p:sp>
      <p:sp>
        <p:nvSpPr>
          <p:cNvPr id="12298" name="Text Box 14"/>
          <p:cNvSpPr txBox="1">
            <a:spLocks noChangeArrowheads="1"/>
          </p:cNvSpPr>
          <p:nvPr/>
        </p:nvSpPr>
        <p:spPr bwMode="auto">
          <a:xfrm>
            <a:off x="7075048" y="1600200"/>
            <a:ext cx="1351945" cy="923330"/>
          </a:xfrm>
          <a:prstGeom prst="rect">
            <a:avLst/>
          </a:prstGeom>
          <a:solidFill>
            <a:schemeClr val="bg1"/>
          </a:solidFill>
          <a:ln w="9525">
            <a:noFill/>
            <a:miter lim="800000"/>
            <a:headEnd/>
            <a:tailEnd/>
          </a:ln>
        </p:spPr>
        <p:txBody>
          <a:bodyPr wrap="square">
            <a:spAutoFit/>
          </a:bodyPr>
          <a:lstStyle/>
          <a:p>
            <a:pPr>
              <a:spcBef>
                <a:spcPct val="50000"/>
              </a:spcBef>
            </a:pPr>
            <a:r>
              <a:rPr lang="en-US" dirty="0">
                <a:solidFill>
                  <a:schemeClr val="tx2"/>
                </a:solidFill>
                <a:ea typeface="ＭＳ Ｐゴシック"/>
                <a:cs typeface="ＭＳ Ｐゴシック"/>
              </a:rPr>
              <a:t>Prefilled ampule of naloxone</a:t>
            </a:r>
          </a:p>
        </p:txBody>
      </p:sp>
      <p:pic>
        <p:nvPicPr>
          <p:cNvPr id="11" name="Picture 8" descr="How to Administer Nasal Naloxone"/>
          <p:cNvPicPr>
            <a:picLocks noChangeAspect="1" noChangeArrowheads="1"/>
          </p:cNvPicPr>
          <p:nvPr/>
        </p:nvPicPr>
        <p:blipFill>
          <a:blip r:embed="rId3" cstate="print"/>
          <a:srcRect/>
          <a:stretch>
            <a:fillRect/>
          </a:stretch>
        </p:blipFill>
        <p:spPr bwMode="auto">
          <a:xfrm>
            <a:off x="3124200" y="3157959"/>
            <a:ext cx="5181600" cy="2187787"/>
          </a:xfrm>
          <a:prstGeom prst="rect">
            <a:avLst/>
          </a:prstGeom>
          <a:noFill/>
          <a:ln w="9525">
            <a:noFill/>
            <a:miter lim="800000"/>
            <a:headEnd/>
            <a:tailEnd/>
          </a:ln>
        </p:spPr>
      </p:pic>
      <p:sp>
        <p:nvSpPr>
          <p:cNvPr id="12" name="Title 3"/>
          <p:cNvSpPr txBox="1">
            <a:spLocks/>
          </p:cNvSpPr>
          <p:nvPr/>
        </p:nvSpPr>
        <p:spPr bwMode="auto">
          <a:xfrm>
            <a:off x="2667000" y="0"/>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dirty="0" smtClean="0">
                <a:solidFill>
                  <a:schemeClr val="bg1"/>
                </a:solidFill>
                <a:latin typeface="Calibri" pitchFamily="34" charset="0"/>
              </a:rPr>
              <a:t>Rescue Kit Components</a:t>
            </a:r>
            <a:endParaRPr lang="en-US" sz="40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wipe(down)">
                                      <p:cBhvr>
                                        <p:cTn id="7" dur="500"/>
                                        <p:tgtEl>
                                          <p:spTgt spid="1229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293"/>
                                        </p:tgtEl>
                                        <p:attrNameLst>
                                          <p:attrName>style.visibility</p:attrName>
                                        </p:attrNameLst>
                                      </p:cBhvr>
                                      <p:to>
                                        <p:strVal val="visible"/>
                                      </p:to>
                                    </p:set>
                                    <p:animEffect transition="in" filter="wipe(down)">
                                      <p:cBhvr>
                                        <p:cTn id="11" dur="500"/>
                                        <p:tgtEl>
                                          <p:spTgt spid="1229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2298"/>
                                        </p:tgtEl>
                                        <p:attrNameLst>
                                          <p:attrName>style.visibility</p:attrName>
                                        </p:attrNameLst>
                                      </p:cBhvr>
                                      <p:to>
                                        <p:strVal val="visible"/>
                                      </p:to>
                                    </p:set>
                                    <p:animEffect transition="in" filter="wipe(down)">
                                      <p:cBhvr>
                                        <p:cTn id="16" dur="500"/>
                                        <p:tgtEl>
                                          <p:spTgt spid="12298"/>
                                        </p:tgtEl>
                                      </p:cBhvr>
                                    </p:animEffect>
                                  </p:childTnLst>
                                </p:cTn>
                              </p:par>
                            </p:childTnLst>
                          </p:cTn>
                        </p:par>
                        <p:par>
                          <p:cTn id="17" fill="hold" nodeType="afterGroup">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2294"/>
                                        </p:tgtEl>
                                        <p:attrNameLst>
                                          <p:attrName>style.visibility</p:attrName>
                                        </p:attrNameLst>
                                      </p:cBhvr>
                                      <p:to>
                                        <p:strVal val="visible"/>
                                      </p:to>
                                    </p:set>
                                    <p:animEffect transition="in" filter="wipe(down)">
                                      <p:cBhvr>
                                        <p:cTn id="20" dur="500"/>
                                        <p:tgtEl>
                                          <p:spTgt spid="1229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2297"/>
                                        </p:tgtEl>
                                        <p:attrNameLst>
                                          <p:attrName>style.visibility</p:attrName>
                                        </p:attrNameLst>
                                      </p:cBhvr>
                                      <p:to>
                                        <p:strVal val="visible"/>
                                      </p:to>
                                    </p:set>
                                    <p:animEffect transition="in" filter="wipe(down)">
                                      <p:cBhvr>
                                        <p:cTn id="25" dur="500"/>
                                        <p:tgtEl>
                                          <p:spTgt spid="12297"/>
                                        </p:tgtEl>
                                      </p:cBhvr>
                                    </p:animEffect>
                                  </p:childTnLst>
                                </p:cTn>
                              </p:par>
                            </p:childTnLst>
                          </p:cTn>
                        </p:par>
                        <p:par>
                          <p:cTn id="26" fill="hold" nodeType="afterGroup">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12295"/>
                                        </p:tgtEl>
                                        <p:attrNameLst>
                                          <p:attrName>style.visibility</p:attrName>
                                        </p:attrNameLst>
                                      </p:cBhvr>
                                      <p:to>
                                        <p:strVal val="visible"/>
                                      </p:to>
                                    </p:set>
                                    <p:animEffect transition="in" filter="wipe(down)">
                                      <p:cBhvr>
                                        <p:cTn id="29" dur="500"/>
                                        <p:tgtEl>
                                          <p:spTgt spid="1229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12294" grpId="0" animBg="1"/>
      <p:bldP spid="12295" grpId="0" animBg="1"/>
      <p:bldP spid="12296" grpId="0"/>
      <p:bldP spid="12297" grpId="0" animBg="1"/>
      <p:bldP spid="1229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3"/>
          <p:cNvSpPr>
            <a:spLocks noGrp="1"/>
          </p:cNvSpPr>
          <p:nvPr>
            <p:ph idx="4294967295"/>
          </p:nvPr>
        </p:nvSpPr>
        <p:spPr>
          <a:xfrm>
            <a:off x="2819400" y="2362200"/>
            <a:ext cx="5334000" cy="1189037"/>
          </a:xfrm>
        </p:spPr>
        <p:txBody>
          <a:bodyPr/>
          <a:lstStyle/>
          <a:p>
            <a:pPr eaLnBrk="1" hangingPunct="1">
              <a:buFont typeface="Arial" panose="020B0604020202020204" pitchFamily="34" charset="0"/>
              <a:buChar char="•"/>
            </a:pPr>
            <a:r>
              <a:rPr lang="en-US" dirty="0" smtClean="0">
                <a:solidFill>
                  <a:srgbClr val="0070C0"/>
                </a:solidFill>
                <a:latin typeface="Calibri" pitchFamily="34" charset="0"/>
              </a:rPr>
              <a:t>Demonstration of atomizer, syringe and naloxone cartridge assembly</a:t>
            </a:r>
          </a:p>
          <a:p>
            <a:pPr eaLnBrk="1" hangingPunct="1">
              <a:buFont typeface="Arial" panose="020B0604020202020204" pitchFamily="34" charset="0"/>
              <a:buChar char="•"/>
            </a:pPr>
            <a:endParaRPr lang="en-US" dirty="0" smtClean="0">
              <a:solidFill>
                <a:srgbClr val="0070C0"/>
              </a:solidFill>
              <a:latin typeface="Calibri" pitchFamily="34" charset="0"/>
            </a:endParaRPr>
          </a:p>
        </p:txBody>
      </p:sp>
      <p:sp>
        <p:nvSpPr>
          <p:cNvPr id="4" name="Title 3"/>
          <p:cNvSpPr txBox="1">
            <a:spLocks/>
          </p:cNvSpPr>
          <p:nvPr/>
        </p:nvSpPr>
        <p:spPr bwMode="auto">
          <a:xfrm>
            <a:off x="2667000" y="0"/>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dirty="0" smtClean="0">
                <a:solidFill>
                  <a:schemeClr val="bg1"/>
                </a:solidFill>
                <a:latin typeface="Calibri" pitchFamily="34" charset="0"/>
              </a:rPr>
              <a:t>Naloxone administration</a:t>
            </a:r>
            <a:endParaRPr lang="en-US" sz="40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idx="4294967295"/>
          </p:nvPr>
        </p:nvSpPr>
        <p:spPr>
          <a:xfrm>
            <a:off x="2667000" y="1752600"/>
            <a:ext cx="6205538" cy="3962400"/>
          </a:xfrm>
        </p:spPr>
        <p:txBody>
          <a:bodyPr/>
          <a:lstStyle/>
          <a:p>
            <a:pPr eaLnBrk="1" hangingPunct="1">
              <a:lnSpc>
                <a:spcPct val="8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Delivery route has advantages:</a:t>
            </a:r>
          </a:p>
          <a:p>
            <a:pPr eaLnBrk="1" hangingPunct="1">
              <a:lnSpc>
                <a:spcPct val="8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Its easy and convenient </a:t>
            </a:r>
          </a:p>
          <a:p>
            <a:pPr eaLnBrk="1" hangingPunct="1">
              <a:lnSpc>
                <a:spcPct val="8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The nose is a very easy access point for medication delivery (even easier than the arm, especially in winter)</a:t>
            </a:r>
          </a:p>
          <a:p>
            <a:pPr eaLnBrk="1" hangingPunct="1">
              <a:lnSpc>
                <a:spcPct val="8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No shots are needed</a:t>
            </a:r>
          </a:p>
          <a:p>
            <a:pPr eaLnBrk="1" hangingPunct="1">
              <a:lnSpc>
                <a:spcPct val="8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It is painless</a:t>
            </a:r>
          </a:p>
          <a:p>
            <a:pPr eaLnBrk="1" hangingPunct="1">
              <a:lnSpc>
                <a:spcPct val="80000"/>
              </a:lnSpc>
              <a:buFont typeface="Arial" panose="020B0604020202020204" pitchFamily="34" charset="0"/>
              <a:buChar char="•"/>
            </a:pPr>
            <a:r>
              <a:rPr lang="en-US" sz="2400" dirty="0" smtClean="0">
                <a:solidFill>
                  <a:srgbClr val="0070C0"/>
                </a:solidFill>
                <a:latin typeface="Calibri" panose="020F0502020204030204" pitchFamily="34" charset="0"/>
                <a:cs typeface="Calibri" panose="020F0502020204030204" pitchFamily="34" charset="0"/>
              </a:rPr>
              <a:t>It eliminates any risk of a needle</a:t>
            </a:r>
            <a:br>
              <a:rPr lang="en-US" sz="2400" dirty="0" smtClean="0">
                <a:solidFill>
                  <a:srgbClr val="0070C0"/>
                </a:solidFill>
                <a:latin typeface="Calibri" panose="020F0502020204030204" pitchFamily="34" charset="0"/>
                <a:cs typeface="Calibri" panose="020F0502020204030204" pitchFamily="34" charset="0"/>
              </a:rPr>
            </a:br>
            <a:r>
              <a:rPr lang="en-US" sz="2400" dirty="0" smtClean="0">
                <a:solidFill>
                  <a:srgbClr val="0070C0"/>
                </a:solidFill>
                <a:latin typeface="Calibri" panose="020F0502020204030204" pitchFamily="34" charset="0"/>
                <a:cs typeface="Calibri" panose="020F0502020204030204" pitchFamily="34" charset="0"/>
              </a:rPr>
              <a:t>sticking </a:t>
            </a:r>
            <a:r>
              <a:rPr lang="en-US" sz="2400" i="1" dirty="0" smtClean="0">
                <a:solidFill>
                  <a:srgbClr val="0070C0"/>
                </a:solidFill>
                <a:latin typeface="Calibri" panose="020F0502020204030204" pitchFamily="34" charset="0"/>
                <a:cs typeface="Calibri" panose="020F0502020204030204" pitchFamily="34" charset="0"/>
              </a:rPr>
              <a:t>to you</a:t>
            </a:r>
          </a:p>
        </p:txBody>
      </p:sp>
      <p:sp>
        <p:nvSpPr>
          <p:cNvPr id="4" name="Title 3"/>
          <p:cNvSpPr txBox="1">
            <a:spLocks/>
          </p:cNvSpPr>
          <p:nvPr/>
        </p:nvSpPr>
        <p:spPr bwMode="auto">
          <a:xfrm>
            <a:off x="2667000" y="0"/>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200" b="1" dirty="0" smtClean="0">
                <a:solidFill>
                  <a:schemeClr val="bg1"/>
                </a:solidFill>
                <a:latin typeface="Calibri" pitchFamily="34" charset="0"/>
              </a:rPr>
              <a:t>Intranasal Naloxone administration</a:t>
            </a:r>
            <a:endParaRPr lang="en-US" sz="32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4"/>
          <p:cNvSpPr>
            <a:spLocks noGrp="1"/>
          </p:cNvSpPr>
          <p:nvPr>
            <p:ph idx="4294967295"/>
          </p:nvPr>
        </p:nvSpPr>
        <p:spPr>
          <a:xfrm>
            <a:off x="2514600" y="1752600"/>
            <a:ext cx="8229600" cy="4800600"/>
          </a:xfrm>
        </p:spPr>
        <p:txBody>
          <a:bodyPr/>
          <a:lstStyle/>
          <a:p>
            <a:pPr marL="514350" indent="-514350" eaLnBrk="1" hangingPunct="1">
              <a:buFont typeface="+mj-lt"/>
              <a:buAutoNum type="arabicPeriod"/>
            </a:pPr>
            <a:r>
              <a:rPr lang="en-US" dirty="0" smtClean="0">
                <a:solidFill>
                  <a:srgbClr val="0070C0"/>
                </a:solidFill>
                <a:latin typeface="Calibri" pitchFamily="34" charset="0"/>
              </a:rPr>
              <a:t>Know how opioids work</a:t>
            </a:r>
          </a:p>
          <a:p>
            <a:pPr marL="514350" indent="-514350" eaLnBrk="1" hangingPunct="1">
              <a:buFont typeface="+mj-lt"/>
              <a:buAutoNum type="arabicPeriod"/>
            </a:pPr>
            <a:r>
              <a:rPr lang="en-US" dirty="0" smtClean="0">
                <a:solidFill>
                  <a:srgbClr val="0070C0"/>
                </a:solidFill>
                <a:latin typeface="Calibri" pitchFamily="34" charset="0"/>
              </a:rPr>
              <a:t>Recognize an opioid overdose</a:t>
            </a:r>
          </a:p>
          <a:p>
            <a:pPr marL="514350" indent="-514350" eaLnBrk="1" hangingPunct="1">
              <a:buFont typeface="+mj-lt"/>
              <a:buAutoNum type="arabicPeriod"/>
            </a:pPr>
            <a:r>
              <a:rPr lang="en-US" dirty="0" smtClean="0">
                <a:solidFill>
                  <a:srgbClr val="0070C0"/>
                </a:solidFill>
                <a:latin typeface="Calibri" pitchFamily="34" charset="0"/>
              </a:rPr>
              <a:t>Respond to opioid overdose</a:t>
            </a:r>
          </a:p>
          <a:p>
            <a:pPr marL="914400" lvl="1" indent="-514350" eaLnBrk="1" hangingPunct="1">
              <a:buFont typeface="Courier New" panose="02070309020205020404" pitchFamily="49" charset="0"/>
              <a:buChar char="o"/>
            </a:pPr>
            <a:r>
              <a:rPr lang="en-US" dirty="0" smtClean="0">
                <a:solidFill>
                  <a:srgbClr val="0070C0"/>
                </a:solidFill>
                <a:latin typeface="Calibri" pitchFamily="34" charset="0"/>
              </a:rPr>
              <a:t>Getting help</a:t>
            </a:r>
          </a:p>
          <a:p>
            <a:pPr marL="914400" lvl="1" indent="-514350" eaLnBrk="1" hangingPunct="1">
              <a:buFont typeface="Courier New" panose="02070309020205020404" pitchFamily="49" charset="0"/>
              <a:buChar char="o"/>
            </a:pPr>
            <a:r>
              <a:rPr lang="en-US" dirty="0" smtClean="0">
                <a:solidFill>
                  <a:srgbClr val="0070C0"/>
                </a:solidFill>
                <a:latin typeface="Calibri" pitchFamily="34" charset="0"/>
              </a:rPr>
              <a:t>Rescue breathing</a:t>
            </a:r>
          </a:p>
          <a:p>
            <a:pPr marL="914400" lvl="1" indent="-514350" eaLnBrk="1" hangingPunct="1">
              <a:buFont typeface="Courier New" panose="02070309020205020404" pitchFamily="49" charset="0"/>
              <a:buChar char="o"/>
            </a:pPr>
            <a:r>
              <a:rPr lang="en-US" dirty="0" smtClean="0">
                <a:solidFill>
                  <a:srgbClr val="0070C0"/>
                </a:solidFill>
                <a:latin typeface="Calibri" pitchFamily="34" charset="0"/>
              </a:rPr>
              <a:t>Administering naloxone</a:t>
            </a:r>
          </a:p>
        </p:txBody>
      </p:sp>
      <p:sp>
        <p:nvSpPr>
          <p:cNvPr id="4"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kern="0" dirty="0" smtClean="0">
                <a:solidFill>
                  <a:schemeClr val="bg1"/>
                </a:solidFill>
                <a:latin typeface="Calibri" pitchFamily="34" charset="0"/>
              </a:rPr>
              <a:t>Learning Objectives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a:spLocks noGrp="1"/>
          </p:cNvSpPr>
          <p:nvPr>
            <p:ph idx="4294967295"/>
          </p:nvPr>
        </p:nvSpPr>
        <p:spPr>
          <a:xfrm>
            <a:off x="2667000" y="1641475"/>
            <a:ext cx="4800600" cy="4911725"/>
          </a:xfrm>
        </p:spPr>
        <p:txBody>
          <a:bodyPr/>
          <a:lstStyle/>
          <a:p>
            <a:pPr eaLnBrk="1" hangingPunct="1">
              <a:lnSpc>
                <a:spcPct val="90000"/>
              </a:lnSpc>
              <a:buFont typeface="Arial" panose="020B0604020202020204" pitchFamily="34" charset="0"/>
              <a:buChar char="•"/>
            </a:pPr>
            <a:r>
              <a:rPr lang="en-US" sz="2400" dirty="0" smtClean="0">
                <a:solidFill>
                  <a:srgbClr val="0070C0"/>
                </a:solidFill>
                <a:latin typeface="Calibri" pitchFamily="34" charset="0"/>
              </a:rPr>
              <a:t>SPD -Attached to AED case which shall be kept in passenger compartment.  </a:t>
            </a:r>
            <a:r>
              <a:rPr lang="en-US" sz="2400" dirty="0" smtClean="0">
                <a:solidFill>
                  <a:srgbClr val="FF0000"/>
                </a:solidFill>
                <a:latin typeface="Calibri" pitchFamily="34" charset="0"/>
              </a:rPr>
              <a:t>No  exceptions! Due to storage and exposure to the heat and cold</a:t>
            </a:r>
          </a:p>
          <a:p>
            <a:pPr eaLnBrk="1" hangingPunct="1">
              <a:lnSpc>
                <a:spcPct val="90000"/>
              </a:lnSpc>
              <a:buFont typeface="Arial" panose="020B0604020202020204" pitchFamily="34" charset="0"/>
              <a:buChar char="•"/>
            </a:pPr>
            <a:r>
              <a:rPr lang="en-US" sz="2400" dirty="0" smtClean="0">
                <a:solidFill>
                  <a:srgbClr val="0070C0"/>
                </a:solidFill>
                <a:latin typeface="Calibri" pitchFamily="34" charset="0"/>
              </a:rPr>
              <a:t>K-9 Units, front desk,</a:t>
            </a:r>
            <a:br>
              <a:rPr lang="en-US" sz="2400" dirty="0" smtClean="0">
                <a:solidFill>
                  <a:srgbClr val="0070C0"/>
                </a:solidFill>
                <a:latin typeface="Calibri" pitchFamily="34" charset="0"/>
              </a:rPr>
            </a:br>
            <a:r>
              <a:rPr lang="en-US" sz="2400" dirty="0" smtClean="0">
                <a:solidFill>
                  <a:srgbClr val="0070C0"/>
                </a:solidFill>
                <a:latin typeface="Calibri" pitchFamily="34" charset="0"/>
              </a:rPr>
              <a:t>booking area.</a:t>
            </a:r>
          </a:p>
          <a:p>
            <a:pPr eaLnBrk="1" hangingPunct="1">
              <a:lnSpc>
                <a:spcPct val="90000"/>
              </a:lnSpc>
              <a:buFont typeface="Arial" panose="020B0604020202020204" pitchFamily="34" charset="0"/>
              <a:buChar char="•"/>
            </a:pPr>
            <a:endParaRPr lang="en-US" sz="2400" dirty="0" smtClean="0">
              <a:latin typeface="Calibri" pitchFamily="34" charset="0"/>
            </a:endParaRPr>
          </a:p>
          <a:p>
            <a:pPr lvl="1" eaLnBrk="1" hangingPunct="1">
              <a:lnSpc>
                <a:spcPct val="90000"/>
              </a:lnSpc>
              <a:buFont typeface="Arial" panose="020B0604020202020204" pitchFamily="34" charset="0"/>
              <a:buChar char="•"/>
            </a:pPr>
            <a:endParaRPr lang="en-US" sz="2400" dirty="0" smtClean="0">
              <a:latin typeface="Calibri" pitchFamily="34" charset="0"/>
            </a:endParaRPr>
          </a:p>
          <a:p>
            <a:pPr eaLnBrk="1" hangingPunct="1">
              <a:lnSpc>
                <a:spcPct val="90000"/>
              </a:lnSpc>
              <a:buFont typeface="Arial" panose="020B0604020202020204" pitchFamily="34" charset="0"/>
              <a:buChar char="•"/>
            </a:pPr>
            <a:endParaRPr lang="en-US" sz="2400" dirty="0" smtClean="0">
              <a:latin typeface="Calibri" pitchFamily="34" charset="0"/>
            </a:endParaRPr>
          </a:p>
          <a:p>
            <a:pPr lvl="1" eaLnBrk="1" hangingPunct="1">
              <a:lnSpc>
                <a:spcPct val="90000"/>
              </a:lnSpc>
              <a:buFont typeface="Arial" panose="020B0604020202020204" pitchFamily="34" charset="0"/>
              <a:buChar char="•"/>
            </a:pPr>
            <a:endParaRPr lang="en-US" sz="2400" dirty="0" smtClean="0">
              <a:latin typeface="Calibri" pitchFamily="34" charset="0"/>
            </a:endParaRPr>
          </a:p>
        </p:txBody>
      </p:sp>
      <p:pic>
        <p:nvPicPr>
          <p:cNvPr id="47107" name="Picture 6" descr="AED_Machine_LifePak_CR_Plus"/>
          <p:cNvPicPr>
            <a:picLocks noChangeAspect="1" noChangeArrowheads="1"/>
          </p:cNvPicPr>
          <p:nvPr/>
        </p:nvPicPr>
        <p:blipFill>
          <a:blip r:embed="rId2" cstate="print"/>
          <a:srcRect/>
          <a:stretch>
            <a:fillRect/>
          </a:stretch>
        </p:blipFill>
        <p:spPr bwMode="auto">
          <a:xfrm>
            <a:off x="5867400" y="3124200"/>
            <a:ext cx="3000000" cy="1905000"/>
          </a:xfrm>
          <a:prstGeom prst="rect">
            <a:avLst/>
          </a:prstGeom>
          <a:noFill/>
          <a:ln w="9525">
            <a:noFill/>
            <a:miter lim="800000"/>
            <a:headEnd/>
            <a:tailEnd/>
          </a:ln>
        </p:spPr>
      </p:pic>
      <p:sp>
        <p:nvSpPr>
          <p:cNvPr id="5" name="Title 3"/>
          <p:cNvSpPr txBox="1">
            <a:spLocks/>
          </p:cNvSpPr>
          <p:nvPr/>
        </p:nvSpPr>
        <p:spPr bwMode="auto">
          <a:xfrm>
            <a:off x="2667000" y="0"/>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500" b="1" dirty="0" smtClean="0">
                <a:solidFill>
                  <a:schemeClr val="bg1"/>
                </a:solidFill>
                <a:latin typeface="Calibri" pitchFamily="34" charset="0"/>
              </a:rPr>
              <a:t>Naloxone storage &amp; deployment</a:t>
            </a:r>
            <a:endParaRPr lang="en-US" sz="3500" b="1" kern="0" dirty="0" smtClean="0">
              <a:solidFill>
                <a:schemeClr val="bg1"/>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idx="4294967295"/>
          </p:nvPr>
        </p:nvSpPr>
        <p:spPr>
          <a:xfrm>
            <a:off x="2667000" y="76200"/>
            <a:ext cx="8458200" cy="1143000"/>
          </a:xfrm>
        </p:spPr>
        <p:txBody>
          <a:bodyPr anchor="ctr"/>
          <a:lstStyle/>
          <a:p>
            <a:pPr eaLnBrk="1" hangingPunct="1"/>
            <a:r>
              <a:rPr lang="en-US" sz="3600" b="1" dirty="0" smtClean="0">
                <a:solidFill>
                  <a:schemeClr val="bg1"/>
                </a:solidFill>
                <a:latin typeface="Calibri" pitchFamily="34" charset="0"/>
              </a:rPr>
              <a:t>National &amp; regional drug threat</a:t>
            </a:r>
          </a:p>
        </p:txBody>
      </p:sp>
      <p:pic>
        <p:nvPicPr>
          <p:cNvPr id="17411" name="Picture 4"/>
          <p:cNvPicPr>
            <a:picLocks noChangeAspect="1" noChangeArrowheads="1"/>
          </p:cNvPicPr>
          <p:nvPr/>
        </p:nvPicPr>
        <p:blipFill>
          <a:blip r:embed="rId3" cstate="print"/>
          <a:srcRect l="6267" t="20145" r="4800"/>
          <a:stretch>
            <a:fillRect/>
          </a:stretch>
        </p:blipFill>
        <p:spPr bwMode="auto">
          <a:xfrm>
            <a:off x="2543629" y="1597834"/>
            <a:ext cx="6324600" cy="3834056"/>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p:cNvSpPr>
          <p:nvPr>
            <p:ph type="body" idx="4294967295"/>
          </p:nvPr>
        </p:nvSpPr>
        <p:spPr>
          <a:xfrm>
            <a:off x="2667000" y="2022475"/>
            <a:ext cx="6019800" cy="4530725"/>
          </a:xfrm>
        </p:spPr>
        <p:txBody>
          <a:bodyPr/>
          <a:lstStyle/>
          <a:p>
            <a:pPr eaLnBrk="1" hangingPunct="1">
              <a:buFont typeface="Arial" panose="020B0604020202020204" pitchFamily="34" charset="0"/>
              <a:buChar char="•"/>
            </a:pPr>
            <a:r>
              <a:rPr lang="en-US" sz="2700" dirty="0" smtClean="0">
                <a:solidFill>
                  <a:srgbClr val="0070C0"/>
                </a:solidFill>
                <a:latin typeface="Calibri" pitchFamily="34" charset="0"/>
              </a:rPr>
              <a:t>The problem of fatal and non-fatal drug overdoses in Boston</a:t>
            </a:r>
          </a:p>
          <a:p>
            <a:pPr eaLnBrk="1" hangingPunct="1">
              <a:buFont typeface="Arial" panose="020B0604020202020204" pitchFamily="34" charset="0"/>
              <a:buChar char="•"/>
            </a:pPr>
            <a:r>
              <a:rPr lang="en-US" sz="2700" dirty="0" smtClean="0">
                <a:solidFill>
                  <a:srgbClr val="0070C0"/>
                </a:solidFill>
                <a:latin typeface="Calibri" pitchFamily="34" charset="0"/>
              </a:rPr>
              <a:t>Boston ranks higher than any other metropolitan area in the country for heroin mentions in emergency departments (DAWN, 2009)</a:t>
            </a:r>
          </a:p>
          <a:p>
            <a:pPr eaLnBrk="1" hangingPunct="1">
              <a:buFont typeface="Arial" panose="020B0604020202020204" pitchFamily="34" charset="0"/>
              <a:buChar char="•"/>
            </a:pPr>
            <a:endParaRPr lang="en-US" sz="2700" dirty="0" smtClean="0">
              <a:solidFill>
                <a:srgbClr val="0070C0"/>
              </a:solidFill>
              <a:latin typeface="Calibri" pitchFamily="34" charset="0"/>
            </a:endParaRPr>
          </a:p>
        </p:txBody>
      </p:sp>
      <p:sp>
        <p:nvSpPr>
          <p:cNvPr id="4" name="Rectangle 2"/>
          <p:cNvSpPr txBox="1">
            <a:spLocks/>
          </p:cNvSpPr>
          <p:nvPr/>
        </p:nvSpPr>
        <p:spPr bwMode="auto">
          <a:xfrm>
            <a:off x="2667000" y="76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600" b="1" kern="0" dirty="0" smtClean="0">
                <a:solidFill>
                  <a:schemeClr val="bg1"/>
                </a:solidFill>
                <a:latin typeface="Calibri" pitchFamily="34" charset="0"/>
              </a:rPr>
              <a:t>Local Drug Overdose Problem</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p:cNvSpPr>
          <p:nvPr>
            <p:ph type="body" idx="4294967295"/>
          </p:nvPr>
        </p:nvSpPr>
        <p:spPr>
          <a:xfrm>
            <a:off x="2667000" y="1600200"/>
            <a:ext cx="6019800" cy="4530725"/>
          </a:xfrm>
        </p:spPr>
        <p:txBody>
          <a:bodyPr/>
          <a:lstStyle/>
          <a:p>
            <a:pPr eaLnBrk="1" hangingPunct="1">
              <a:lnSpc>
                <a:spcPct val="110000"/>
              </a:lnSpc>
              <a:buFont typeface="Arial" panose="020B0604020202020204" pitchFamily="34" charset="0"/>
              <a:buChar char="•"/>
            </a:pPr>
            <a:r>
              <a:rPr lang="en-US" sz="2200" dirty="0" smtClean="0">
                <a:solidFill>
                  <a:srgbClr val="0070C0"/>
                </a:solidFill>
                <a:latin typeface="Calibri" pitchFamily="34" charset="0"/>
              </a:rPr>
              <a:t>Drug overdose is the number one cause of death among drug users in the United States (</a:t>
            </a:r>
            <a:r>
              <a:rPr lang="en-US" sz="2200" dirty="0" err="1" smtClean="0">
                <a:solidFill>
                  <a:srgbClr val="0070C0"/>
                </a:solidFill>
                <a:latin typeface="Calibri" pitchFamily="34" charset="0"/>
              </a:rPr>
              <a:t>Latkin</a:t>
            </a:r>
            <a:r>
              <a:rPr lang="en-US" sz="2200" dirty="0" smtClean="0">
                <a:solidFill>
                  <a:srgbClr val="0070C0"/>
                </a:solidFill>
                <a:latin typeface="Calibri" pitchFamily="34" charset="0"/>
              </a:rPr>
              <a:t>, 2004)</a:t>
            </a:r>
          </a:p>
          <a:p>
            <a:pPr eaLnBrk="1" hangingPunct="1">
              <a:lnSpc>
                <a:spcPct val="110000"/>
              </a:lnSpc>
              <a:buFont typeface="Arial" panose="020B0604020202020204" pitchFamily="34" charset="0"/>
              <a:buChar char="•"/>
            </a:pPr>
            <a:r>
              <a:rPr lang="en-US" sz="2200" dirty="0" smtClean="0">
                <a:solidFill>
                  <a:srgbClr val="0070C0"/>
                </a:solidFill>
                <a:latin typeface="Calibri" pitchFamily="34" charset="0"/>
              </a:rPr>
              <a:t>Overdoses kill more heroin injection drug users than AIDS, hepatitis, and other conditions that are related to their drug use (</a:t>
            </a:r>
            <a:r>
              <a:rPr lang="en-US" sz="2200" dirty="0" err="1" smtClean="0">
                <a:solidFill>
                  <a:srgbClr val="0070C0"/>
                </a:solidFill>
                <a:latin typeface="Calibri" pitchFamily="34" charset="0"/>
              </a:rPr>
              <a:t>Sporer</a:t>
            </a:r>
            <a:r>
              <a:rPr lang="en-US" sz="2200" dirty="0" smtClean="0">
                <a:solidFill>
                  <a:srgbClr val="0070C0"/>
                </a:solidFill>
                <a:latin typeface="Calibri" pitchFamily="34" charset="0"/>
              </a:rPr>
              <a:t>, 1999)</a:t>
            </a:r>
          </a:p>
          <a:p>
            <a:pPr eaLnBrk="1" hangingPunct="1">
              <a:lnSpc>
                <a:spcPct val="110000"/>
              </a:lnSpc>
              <a:buFont typeface="Arial" panose="020B0604020202020204" pitchFamily="34" charset="0"/>
              <a:buChar char="•"/>
            </a:pPr>
            <a:r>
              <a:rPr lang="en-US" sz="2200" dirty="0" smtClean="0">
                <a:solidFill>
                  <a:srgbClr val="0070C0"/>
                </a:solidFill>
                <a:latin typeface="Calibri" pitchFamily="34" charset="0"/>
              </a:rPr>
              <a:t>Between 1984 and 2004, deaths from mixing pharmaceuticals with alcohol  and/or street drugs increased 3196% (Phillips, 2008)</a:t>
            </a:r>
          </a:p>
          <a:p>
            <a:pPr eaLnBrk="1" hangingPunct="1">
              <a:buFont typeface="Arial" panose="020B0604020202020204" pitchFamily="34" charset="0"/>
              <a:buChar char="•"/>
            </a:pPr>
            <a:endParaRPr lang="en-US" sz="2200" dirty="0" smtClean="0">
              <a:solidFill>
                <a:srgbClr val="0070C0"/>
              </a:solidFill>
              <a:latin typeface="Calibri" pitchFamily="34" charset="0"/>
            </a:endParaRPr>
          </a:p>
          <a:p>
            <a:pPr eaLnBrk="1" hangingPunct="1">
              <a:buFont typeface="Arial" panose="020B0604020202020204" pitchFamily="34" charset="0"/>
              <a:buChar char="•"/>
            </a:pPr>
            <a:endParaRPr lang="en-US" sz="2200" dirty="0" smtClean="0">
              <a:solidFill>
                <a:srgbClr val="0070C0"/>
              </a:solidFill>
              <a:latin typeface="Calibri" pitchFamily="34" charset="0"/>
            </a:endParaRPr>
          </a:p>
        </p:txBody>
      </p:sp>
      <p:sp>
        <p:nvSpPr>
          <p:cNvPr id="4" name="Rectangle 2"/>
          <p:cNvSpPr txBox="1">
            <a:spLocks/>
          </p:cNvSpPr>
          <p:nvPr/>
        </p:nvSpPr>
        <p:spPr bwMode="auto">
          <a:xfrm>
            <a:off x="2667000" y="76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600" b="1" kern="0" dirty="0" smtClean="0">
                <a:solidFill>
                  <a:schemeClr val="bg1"/>
                </a:solidFill>
                <a:latin typeface="Calibri" pitchFamily="34" charset="0"/>
              </a:rPr>
              <a:t>The problem of drug overdoses</a:t>
            </a:r>
          </a:p>
          <a:p>
            <a:pPr eaLnBrk="1" hangingPunct="1"/>
            <a:r>
              <a:rPr lang="en-US" sz="3600" b="1" kern="0" dirty="0" smtClean="0">
                <a:solidFill>
                  <a:schemeClr val="bg1"/>
                </a:solidFill>
                <a:latin typeface="Calibri" pitchFamily="34" charset="0"/>
              </a:rPr>
              <a:t>nationwide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p:cNvSpPr>
          <p:nvPr>
            <p:ph type="body" idx="4294967295"/>
          </p:nvPr>
        </p:nvSpPr>
        <p:spPr>
          <a:xfrm>
            <a:off x="2667000" y="1793875"/>
            <a:ext cx="6019800" cy="4530725"/>
          </a:xfrm>
        </p:spPr>
        <p:txBody>
          <a:bodyPr/>
          <a:lstStyle/>
          <a:p>
            <a:pPr eaLnBrk="1" hangingPunct="1">
              <a:buFont typeface="Arial" panose="020B0604020202020204" pitchFamily="34" charset="0"/>
              <a:buChar char="•"/>
            </a:pPr>
            <a:r>
              <a:rPr lang="en-US" sz="2400" dirty="0" smtClean="0">
                <a:solidFill>
                  <a:srgbClr val="0070C0"/>
                </a:solidFill>
                <a:latin typeface="Calibri" pitchFamily="34" charset="0"/>
              </a:rPr>
              <a:t>Car accidents is the number one cause of accidental death in the country, except for 16 states where more people die from drug overdose. </a:t>
            </a:r>
            <a:r>
              <a:rPr lang="en-US" sz="2400" b="1" dirty="0" smtClean="0">
                <a:solidFill>
                  <a:srgbClr val="0070C0"/>
                </a:solidFill>
                <a:latin typeface="Calibri" pitchFamily="34" charset="0"/>
              </a:rPr>
              <a:t>Massachusetts is one of those 16 states </a:t>
            </a:r>
            <a:r>
              <a:rPr lang="en-US" sz="2400" dirty="0" smtClean="0">
                <a:solidFill>
                  <a:srgbClr val="0070C0"/>
                </a:solidFill>
                <a:latin typeface="Calibri" pitchFamily="34" charset="0"/>
              </a:rPr>
              <a:t>(CDC, 2009)</a:t>
            </a:r>
          </a:p>
          <a:p>
            <a:pPr eaLnBrk="1" hangingPunct="1">
              <a:buFont typeface="Arial" panose="020B0604020202020204" pitchFamily="34" charset="0"/>
              <a:buChar char="•"/>
            </a:pPr>
            <a:r>
              <a:rPr lang="en-US" sz="2400" dirty="0" smtClean="0">
                <a:solidFill>
                  <a:srgbClr val="0070C0"/>
                </a:solidFill>
                <a:latin typeface="Calibri" pitchFamily="34" charset="0"/>
              </a:rPr>
              <a:t>In 2008, 12 Massachusetts residents died every single week from drug overdoses (MDPH, 2008)</a:t>
            </a:r>
          </a:p>
          <a:p>
            <a:pPr eaLnBrk="1" hangingPunct="1">
              <a:buFont typeface="Arial" panose="020B0604020202020204" pitchFamily="34" charset="0"/>
              <a:buChar char="•"/>
            </a:pPr>
            <a:endParaRPr lang="en-US" sz="2400" dirty="0" smtClean="0">
              <a:solidFill>
                <a:srgbClr val="0070C0"/>
              </a:solidFill>
              <a:latin typeface="Calibri" pitchFamily="34" charset="0"/>
            </a:endParaRPr>
          </a:p>
        </p:txBody>
      </p:sp>
      <p:sp>
        <p:nvSpPr>
          <p:cNvPr id="4" name="Rectangle 2"/>
          <p:cNvSpPr txBox="1">
            <a:spLocks/>
          </p:cNvSpPr>
          <p:nvPr/>
        </p:nvSpPr>
        <p:spPr bwMode="auto">
          <a:xfrm>
            <a:off x="2667000" y="76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600" b="1" kern="0" dirty="0" smtClean="0">
                <a:solidFill>
                  <a:schemeClr val="bg1"/>
                </a:solidFill>
                <a:latin typeface="Calibri" pitchFamily="34" charset="0"/>
              </a:rPr>
              <a:t>The problem of drug overdoses</a:t>
            </a:r>
          </a:p>
          <a:p>
            <a:pPr eaLnBrk="1" hangingPunct="1"/>
            <a:r>
              <a:rPr lang="en-US" sz="3600" b="1" kern="0" dirty="0" smtClean="0">
                <a:solidFill>
                  <a:schemeClr val="bg1"/>
                </a:solidFill>
                <a:latin typeface="Calibri" pitchFamily="34" charset="0"/>
              </a:rPr>
              <a:t>In Massachusetts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p:cNvSpPr>
          <p:nvPr>
            <p:ph type="body" idx="4294967295"/>
          </p:nvPr>
        </p:nvSpPr>
        <p:spPr>
          <a:xfrm>
            <a:off x="2667000" y="1946275"/>
            <a:ext cx="6019800" cy="4530725"/>
          </a:xfrm>
        </p:spPr>
        <p:txBody>
          <a:bodyPr/>
          <a:lstStyle/>
          <a:p>
            <a:pPr eaLnBrk="1" hangingPunct="1">
              <a:buFont typeface="Arial" panose="020B0604020202020204" pitchFamily="34" charset="0"/>
              <a:buChar char="•"/>
            </a:pPr>
            <a:r>
              <a:rPr lang="en-US" sz="2700" dirty="0" smtClean="0">
                <a:solidFill>
                  <a:srgbClr val="0070C0"/>
                </a:solidFill>
                <a:latin typeface="Calibri" pitchFamily="34" charset="0"/>
              </a:rPr>
              <a:t>Will Naloxone work on an alcohol OD?</a:t>
            </a:r>
          </a:p>
          <a:p>
            <a:pPr eaLnBrk="1" hangingPunct="1">
              <a:buFont typeface="Arial" panose="020B0604020202020204" pitchFamily="34" charset="0"/>
              <a:buChar char="•"/>
            </a:pPr>
            <a:r>
              <a:rPr lang="en-US" sz="2700" dirty="0" smtClean="0">
                <a:solidFill>
                  <a:srgbClr val="0070C0"/>
                </a:solidFill>
                <a:latin typeface="Calibri" pitchFamily="34" charset="0"/>
              </a:rPr>
              <a:t>What if it is a crack/cocaine  or speed/methamphetamine overdose?</a:t>
            </a:r>
          </a:p>
          <a:p>
            <a:pPr eaLnBrk="1" hangingPunct="1">
              <a:buFont typeface="Arial" panose="020B0604020202020204" pitchFamily="34" charset="0"/>
              <a:buChar char="•"/>
            </a:pPr>
            <a:r>
              <a:rPr lang="en-US" sz="2700" dirty="0" smtClean="0">
                <a:solidFill>
                  <a:srgbClr val="0070C0"/>
                </a:solidFill>
                <a:latin typeface="Calibri" pitchFamily="34" charset="0"/>
              </a:rPr>
              <a:t>Are the ambulance and hospitals using the Nasal Naloxone?</a:t>
            </a:r>
          </a:p>
          <a:p>
            <a:pPr eaLnBrk="1" hangingPunct="1">
              <a:buFont typeface="Arial" panose="020B0604020202020204" pitchFamily="34" charset="0"/>
              <a:buChar char="•"/>
            </a:pPr>
            <a:r>
              <a:rPr lang="en-US" sz="2700" dirty="0" smtClean="0">
                <a:solidFill>
                  <a:srgbClr val="0070C0"/>
                </a:solidFill>
                <a:latin typeface="Calibri" pitchFamily="34" charset="0"/>
              </a:rPr>
              <a:t>Others?</a:t>
            </a:r>
          </a:p>
          <a:p>
            <a:pPr eaLnBrk="1" hangingPunct="1">
              <a:buFont typeface="Arial" panose="020B0604020202020204" pitchFamily="34" charset="0"/>
              <a:buChar char="•"/>
            </a:pPr>
            <a:endParaRPr lang="en-US" sz="2800" dirty="0" smtClean="0">
              <a:solidFill>
                <a:srgbClr val="0070C0"/>
              </a:solidFill>
              <a:latin typeface="Calibri" pitchFamily="34" charset="0"/>
            </a:endParaRPr>
          </a:p>
        </p:txBody>
      </p:sp>
      <p:sp>
        <p:nvSpPr>
          <p:cNvPr id="4" name="Rectangle 2"/>
          <p:cNvSpPr txBox="1">
            <a:spLocks/>
          </p:cNvSpPr>
          <p:nvPr/>
        </p:nvSpPr>
        <p:spPr bwMode="auto">
          <a:xfrm>
            <a:off x="2667000" y="76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600" b="1" kern="0" dirty="0" smtClean="0">
                <a:solidFill>
                  <a:schemeClr val="bg1"/>
                </a:solidFill>
                <a:latin typeface="Calibri" pitchFamily="34" charset="0"/>
              </a:rPr>
              <a:t>Questions &amp; Answers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p:cNvSpPr>
          <p:nvPr/>
        </p:nvSpPr>
        <p:spPr bwMode="auto">
          <a:xfrm>
            <a:off x="2667000" y="762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3600" b="1" kern="0" dirty="0" smtClean="0">
                <a:solidFill>
                  <a:schemeClr val="bg1"/>
                </a:solidFill>
                <a:latin typeface="Calibri" pitchFamily="34" charset="0"/>
              </a:rPr>
              <a:t>Questions &amp; Answers</a:t>
            </a:r>
          </a:p>
        </p:txBody>
      </p:sp>
      <p:sp>
        <p:nvSpPr>
          <p:cNvPr id="5" name="Rectangle 3"/>
          <p:cNvSpPr txBox="1">
            <a:spLocks/>
          </p:cNvSpPr>
          <p:nvPr/>
        </p:nvSpPr>
        <p:spPr bwMode="auto">
          <a:xfrm>
            <a:off x="2667000" y="1828800"/>
            <a:ext cx="60198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a:lstStyle>
          <a:p>
            <a:pPr eaLnBrk="1" hangingPunct="1">
              <a:buFont typeface="Arial" panose="020B0604020202020204" pitchFamily="34" charset="0"/>
              <a:buChar char="•"/>
            </a:pPr>
            <a:r>
              <a:rPr lang="en-US" sz="2700" dirty="0">
                <a:solidFill>
                  <a:srgbClr val="0070C0"/>
                </a:solidFill>
                <a:latin typeface="Calibri" pitchFamily="34" charset="0"/>
              </a:rPr>
              <a:t>Am I protected against a lawsuit for giving a person who is overdosing Naloxone?</a:t>
            </a:r>
          </a:p>
          <a:p>
            <a:pPr eaLnBrk="1" hangingPunct="1">
              <a:buFont typeface="Arial" panose="020B0604020202020204" pitchFamily="34" charset="0"/>
              <a:buChar char="•"/>
            </a:pPr>
            <a:r>
              <a:rPr lang="en-US" sz="2700" dirty="0">
                <a:solidFill>
                  <a:srgbClr val="0070C0"/>
                </a:solidFill>
                <a:latin typeface="Calibri" pitchFamily="34" charset="0"/>
              </a:rPr>
              <a:t>What is the risk period for an OD to reoccur after giving Naloxone?</a:t>
            </a:r>
          </a:p>
          <a:p>
            <a:pPr eaLnBrk="1" hangingPunct="1">
              <a:buFont typeface="Arial" panose="020B0604020202020204" pitchFamily="34" charset="0"/>
              <a:buChar char="•"/>
            </a:pPr>
            <a:r>
              <a:rPr lang="en-US" sz="2700" dirty="0">
                <a:solidFill>
                  <a:srgbClr val="0070C0"/>
                </a:solidFill>
                <a:latin typeface="Calibri" pitchFamily="34" charset="0"/>
              </a:rPr>
              <a:t>If the person isn’t overdosing and I give them Naloxone will it hurt them?</a:t>
            </a:r>
          </a:p>
          <a:p>
            <a:pPr eaLnBrk="1" hangingPunct="1">
              <a:buFont typeface="Arial" panose="020B0604020202020204" pitchFamily="34" charset="0"/>
              <a:buChar char="•"/>
            </a:pPr>
            <a:endParaRPr lang="en-US" sz="2700" dirty="0">
              <a:solidFill>
                <a:srgbClr val="0070C0"/>
              </a:solidFill>
              <a:latin typeface="Calibri" pitchFamily="34" charset="0"/>
            </a:endParaRPr>
          </a:p>
          <a:p>
            <a:pPr eaLnBrk="1" hangingPunct="1">
              <a:buFont typeface="Arial" panose="020B0604020202020204" pitchFamily="34" charset="0"/>
              <a:buChar char="•"/>
            </a:pPr>
            <a:endParaRPr lang="en-US" sz="2800" kern="0" dirty="0" smtClean="0">
              <a:solidFill>
                <a:srgbClr val="0070C0"/>
              </a:solidFill>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681514" y="1676400"/>
            <a:ext cx="8229600" cy="3735388"/>
          </a:xfrm>
        </p:spPr>
        <p:txBody>
          <a:bodyPr/>
          <a:lstStyle/>
          <a:p>
            <a:pPr eaLnBrk="1" hangingPunct="1">
              <a:buFont typeface="Arial" panose="020B0604020202020204" pitchFamily="34" charset="0"/>
              <a:buChar char="•"/>
            </a:pPr>
            <a:r>
              <a:rPr lang="en-US" dirty="0" smtClean="0">
                <a:solidFill>
                  <a:srgbClr val="0070C0"/>
                </a:solidFill>
                <a:latin typeface="Calibri" pitchFamily="34" charset="0"/>
              </a:rPr>
              <a:t>Gloucester Police </a:t>
            </a:r>
          </a:p>
          <a:p>
            <a:pPr eaLnBrk="1" hangingPunct="1">
              <a:buFont typeface="Arial" panose="020B0604020202020204" pitchFamily="34" charset="0"/>
              <a:buChar char="•"/>
            </a:pPr>
            <a:r>
              <a:rPr lang="en-US" dirty="0" smtClean="0">
                <a:solidFill>
                  <a:srgbClr val="0070C0"/>
                </a:solidFill>
                <a:latin typeface="Calibri" pitchFamily="34" charset="0"/>
              </a:rPr>
              <a:t>Quincy Police </a:t>
            </a:r>
          </a:p>
          <a:p>
            <a:pPr eaLnBrk="1" hangingPunct="1">
              <a:buFont typeface="Arial" panose="020B0604020202020204" pitchFamily="34" charset="0"/>
              <a:buChar char="•"/>
            </a:pPr>
            <a:r>
              <a:rPr lang="en-US" dirty="0" smtClean="0">
                <a:solidFill>
                  <a:srgbClr val="0070C0"/>
                </a:solidFill>
                <a:latin typeface="Calibri" pitchFamily="34" charset="0"/>
              </a:rPr>
              <a:t>Revere Fire </a:t>
            </a:r>
          </a:p>
          <a:p>
            <a:pPr eaLnBrk="1" hangingPunct="1">
              <a:buFont typeface="Arial" panose="020B0604020202020204" pitchFamily="34" charset="0"/>
              <a:buChar char="•"/>
            </a:pPr>
            <a:r>
              <a:rPr lang="en-US" dirty="0" smtClean="0">
                <a:solidFill>
                  <a:srgbClr val="0070C0"/>
                </a:solidFill>
                <a:latin typeface="Calibri" pitchFamily="34" charset="0"/>
              </a:rPr>
              <a:t>Weymouth Fire</a:t>
            </a:r>
          </a:p>
          <a:p>
            <a:pPr eaLnBrk="1" hangingPunct="1">
              <a:buFont typeface="Arial" panose="020B0604020202020204" pitchFamily="34" charset="0"/>
              <a:buChar char="•"/>
            </a:pPr>
            <a:r>
              <a:rPr lang="en-US" dirty="0" smtClean="0">
                <a:solidFill>
                  <a:srgbClr val="0070C0"/>
                </a:solidFill>
                <a:latin typeface="Calibri" pitchFamily="34" charset="0"/>
              </a:rPr>
              <a:t>Saugus Fire</a:t>
            </a:r>
          </a:p>
        </p:txBody>
      </p:sp>
      <p:sp>
        <p:nvSpPr>
          <p:cNvPr id="5" name="TextBox 4"/>
          <p:cNvSpPr txBox="1">
            <a:spLocks noChangeArrowheads="1"/>
          </p:cNvSpPr>
          <p:nvPr/>
        </p:nvSpPr>
        <p:spPr bwMode="auto">
          <a:xfrm>
            <a:off x="3048000" y="4473575"/>
            <a:ext cx="4267200" cy="708025"/>
          </a:xfrm>
          <a:prstGeom prst="rect">
            <a:avLst/>
          </a:prstGeom>
          <a:noFill/>
          <a:ln w="9525">
            <a:noFill/>
            <a:miter lim="800000"/>
            <a:headEnd/>
            <a:tailEnd/>
          </a:ln>
        </p:spPr>
        <p:txBody>
          <a:bodyPr>
            <a:spAutoFit/>
          </a:bodyPr>
          <a:lstStyle/>
          <a:p>
            <a:r>
              <a:rPr lang="en-US" sz="4000" b="1" dirty="0">
                <a:solidFill>
                  <a:srgbClr val="0070C0"/>
                </a:solidFill>
                <a:latin typeface="Calibri" pitchFamily="34" charset="0"/>
              </a:rPr>
              <a:t>Nearly 300 rescues</a:t>
            </a:r>
          </a:p>
        </p:txBody>
      </p:sp>
      <p:pic>
        <p:nvPicPr>
          <p:cNvPr id="19460" name="Picture 7" descr="g12c00000000000000087a84977cfd1ff359bbc6db20895793fadd95b58"/>
          <p:cNvPicPr>
            <a:picLocks noChangeAspect="1" noChangeArrowheads="1"/>
          </p:cNvPicPr>
          <p:nvPr/>
        </p:nvPicPr>
        <p:blipFill>
          <a:blip r:embed="rId3" cstate="print"/>
          <a:srcRect/>
          <a:stretch>
            <a:fillRect/>
          </a:stretch>
        </p:blipFill>
        <p:spPr bwMode="auto">
          <a:xfrm>
            <a:off x="5943600" y="2250536"/>
            <a:ext cx="2895600" cy="2018252"/>
          </a:xfrm>
          <a:prstGeom prst="rect">
            <a:avLst/>
          </a:prstGeom>
          <a:noFill/>
          <a:ln w="9525">
            <a:noFill/>
            <a:miter lim="800000"/>
            <a:headEnd/>
            <a:tailEnd/>
          </a:ln>
        </p:spPr>
      </p:pic>
      <p:sp>
        <p:nvSpPr>
          <p:cNvPr id="6"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kern="0" dirty="0" smtClean="0">
                <a:solidFill>
                  <a:schemeClr val="bg1"/>
                </a:solidFill>
                <a:latin typeface="Calibri" pitchFamily="34" charset="0"/>
              </a:rPr>
              <a:t>Police &amp; Fire Programs in MA</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p:cNvSpPr>
          <p:nvPr>
            <p:ph type="body" idx="4294967295"/>
          </p:nvPr>
        </p:nvSpPr>
        <p:spPr>
          <a:xfrm>
            <a:off x="2819400" y="1793875"/>
            <a:ext cx="8229600" cy="4530725"/>
          </a:xfrm>
        </p:spPr>
        <p:txBody>
          <a:bodyPr/>
          <a:lstStyle/>
          <a:p>
            <a:pPr eaLnBrk="1" hangingPunct="1">
              <a:buFont typeface="Arial" panose="020B0604020202020204" pitchFamily="34" charset="0"/>
              <a:buChar char="•"/>
            </a:pPr>
            <a:r>
              <a:rPr lang="en-US" sz="2800" dirty="0" smtClean="0">
                <a:solidFill>
                  <a:srgbClr val="0070C0"/>
                </a:solidFill>
                <a:latin typeface="Calibri" pitchFamily="34" charset="0"/>
              </a:rPr>
              <a:t>Opioids are </a:t>
            </a:r>
            <a:r>
              <a:rPr lang="en-US" sz="2800" u="sng" dirty="0" smtClean="0">
                <a:solidFill>
                  <a:srgbClr val="0070C0"/>
                </a:solidFill>
                <a:latin typeface="Calibri" pitchFamily="34" charset="0"/>
              </a:rPr>
              <a:t>sedative narcotics</a:t>
            </a:r>
            <a:endParaRPr lang="en-US" sz="2800" dirty="0" smtClean="0">
              <a:solidFill>
                <a:srgbClr val="0070C0"/>
              </a:solidFill>
              <a:latin typeface="Calibri" pitchFamily="34" charset="0"/>
            </a:endParaRPr>
          </a:p>
          <a:p>
            <a:pPr eaLnBrk="1" hangingPunct="1">
              <a:buFont typeface="Arial" panose="020B0604020202020204" pitchFamily="34" charset="0"/>
              <a:buChar char="•"/>
            </a:pPr>
            <a:r>
              <a:rPr lang="en-US" sz="2800" dirty="0" smtClean="0">
                <a:solidFill>
                  <a:srgbClr val="0070C0"/>
                </a:solidFill>
                <a:latin typeface="Calibri" pitchFamily="34" charset="0"/>
              </a:rPr>
              <a:t>They are used in medicine mainly to</a:t>
            </a:r>
            <a:br>
              <a:rPr lang="en-US" sz="2800" dirty="0" smtClean="0">
                <a:solidFill>
                  <a:srgbClr val="0070C0"/>
                </a:solidFill>
                <a:latin typeface="Calibri" pitchFamily="34" charset="0"/>
              </a:rPr>
            </a:br>
            <a:r>
              <a:rPr lang="en-US" sz="2800" dirty="0" smtClean="0">
                <a:solidFill>
                  <a:srgbClr val="0070C0"/>
                </a:solidFill>
                <a:latin typeface="Calibri" pitchFamily="34" charset="0"/>
              </a:rPr>
              <a:t>relieve pain</a:t>
            </a:r>
          </a:p>
          <a:p>
            <a:pPr eaLnBrk="1" hangingPunct="1">
              <a:buFont typeface="Arial" panose="020B0604020202020204" pitchFamily="34" charset="0"/>
              <a:buChar char="•"/>
            </a:pPr>
            <a:r>
              <a:rPr lang="en-US" sz="2800" dirty="0" smtClean="0">
                <a:solidFill>
                  <a:srgbClr val="0070C0"/>
                </a:solidFill>
                <a:latin typeface="Calibri" pitchFamily="34" charset="0"/>
              </a:rPr>
              <a:t>Opioids repress the urge to breathe-</a:t>
            </a:r>
            <a:br>
              <a:rPr lang="en-US" sz="2800" dirty="0" smtClean="0">
                <a:solidFill>
                  <a:srgbClr val="0070C0"/>
                </a:solidFill>
                <a:latin typeface="Calibri" pitchFamily="34" charset="0"/>
              </a:rPr>
            </a:br>
            <a:r>
              <a:rPr lang="en-US" sz="2800" dirty="0" smtClean="0">
                <a:solidFill>
                  <a:srgbClr val="0070C0"/>
                </a:solidFill>
                <a:latin typeface="Calibri" pitchFamily="34" charset="0"/>
              </a:rPr>
              <a:t>when someone is having an opioid</a:t>
            </a:r>
            <a:br>
              <a:rPr lang="en-US" sz="2800" dirty="0" smtClean="0">
                <a:solidFill>
                  <a:srgbClr val="0070C0"/>
                </a:solidFill>
                <a:latin typeface="Calibri" pitchFamily="34" charset="0"/>
              </a:rPr>
            </a:br>
            <a:r>
              <a:rPr lang="en-US" sz="2800" dirty="0" smtClean="0">
                <a:solidFill>
                  <a:srgbClr val="0070C0"/>
                </a:solidFill>
                <a:latin typeface="Calibri" pitchFamily="34" charset="0"/>
              </a:rPr>
              <a:t>overdose, they stop breathing and</a:t>
            </a:r>
            <a:br>
              <a:rPr lang="en-US" sz="2800" dirty="0" smtClean="0">
                <a:solidFill>
                  <a:srgbClr val="0070C0"/>
                </a:solidFill>
                <a:latin typeface="Calibri" pitchFamily="34" charset="0"/>
              </a:rPr>
            </a:br>
            <a:r>
              <a:rPr lang="en-US" sz="2800" dirty="0" smtClean="0">
                <a:solidFill>
                  <a:srgbClr val="0070C0"/>
                </a:solidFill>
                <a:latin typeface="Calibri" pitchFamily="34" charset="0"/>
              </a:rPr>
              <a:t>could die</a:t>
            </a:r>
          </a:p>
          <a:p>
            <a:pPr eaLnBrk="1" hangingPunct="1">
              <a:lnSpc>
                <a:spcPct val="90000"/>
              </a:lnSpc>
            </a:pPr>
            <a:endParaRPr lang="en-US" dirty="0" smtClean="0">
              <a:latin typeface="Calibri" pitchFamily="34" charset="0"/>
            </a:endParaRPr>
          </a:p>
          <a:p>
            <a:pPr eaLnBrk="1" hangingPunct="1"/>
            <a:endParaRPr lang="en-US" dirty="0" smtClean="0">
              <a:latin typeface="Calibri" pitchFamily="34" charset="0"/>
            </a:endParaRPr>
          </a:p>
        </p:txBody>
      </p:sp>
      <p:sp>
        <p:nvSpPr>
          <p:cNvPr id="4"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kern="0" dirty="0" smtClean="0">
                <a:solidFill>
                  <a:schemeClr val="bg1"/>
                </a:solidFill>
                <a:latin typeface="Calibri" pitchFamily="34" charset="0"/>
              </a:rPr>
              <a:t>What are opioids/opiates?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p:cNvSpPr>
          <p:nvPr>
            <p:ph type="title" idx="4294967295"/>
          </p:nvPr>
        </p:nvSpPr>
        <p:spPr>
          <a:xfrm>
            <a:off x="2590800" y="228600"/>
            <a:ext cx="6400800" cy="1139825"/>
          </a:xfrm>
        </p:spPr>
        <p:txBody>
          <a:bodyPr anchor="ctr"/>
          <a:lstStyle/>
          <a:p>
            <a:pPr eaLnBrk="1" hangingPunct="1"/>
            <a:r>
              <a:rPr lang="en-US" sz="1700" dirty="0" smtClean="0">
                <a:solidFill>
                  <a:schemeClr val="bg1"/>
                </a:solidFill>
                <a:latin typeface="Calibri" pitchFamily="34" charset="0"/>
              </a:rPr>
              <a:t>The term opiate is often used as a synonym for </a:t>
            </a:r>
            <a:r>
              <a:rPr lang="en-US" sz="1700" i="1" dirty="0" smtClean="0">
                <a:solidFill>
                  <a:schemeClr val="bg1"/>
                </a:solidFill>
                <a:latin typeface="Calibri" pitchFamily="34" charset="0"/>
              </a:rPr>
              <a:t>opioid</a:t>
            </a:r>
            <a:r>
              <a:rPr lang="en-US" sz="1700" dirty="0" smtClean="0">
                <a:solidFill>
                  <a:schemeClr val="bg1"/>
                </a:solidFill>
                <a:latin typeface="Calibri" pitchFamily="34" charset="0"/>
              </a:rPr>
              <a:t>, but it is more. The term </a:t>
            </a:r>
            <a:r>
              <a:rPr lang="en-US" sz="1700" i="1" dirty="0" smtClean="0">
                <a:solidFill>
                  <a:schemeClr val="bg1"/>
                </a:solidFill>
                <a:latin typeface="Calibri" pitchFamily="34" charset="0"/>
              </a:rPr>
              <a:t>opiate</a:t>
            </a:r>
            <a:r>
              <a:rPr lang="en-US" sz="1700" dirty="0" smtClean="0">
                <a:solidFill>
                  <a:schemeClr val="bg1"/>
                </a:solidFill>
                <a:latin typeface="Calibri" pitchFamily="34" charset="0"/>
              </a:rPr>
              <a:t> is often used properly limited to the natural opium alkaloids and the semi-synthetics derived from them.</a:t>
            </a:r>
            <a:r>
              <a:rPr lang="en-US" sz="1800" dirty="0" smtClean="0">
                <a:solidFill>
                  <a:schemeClr val="bg1"/>
                </a:solidFill>
                <a:latin typeface="Calibri" pitchFamily="34" charset="0"/>
              </a:rPr>
              <a:t/>
            </a:r>
            <a:br>
              <a:rPr lang="en-US" sz="1800" dirty="0" smtClean="0">
                <a:solidFill>
                  <a:schemeClr val="bg1"/>
                </a:solidFill>
                <a:latin typeface="Calibri" pitchFamily="34" charset="0"/>
              </a:rPr>
            </a:br>
            <a:endParaRPr lang="en-US" sz="1800" dirty="0" smtClean="0">
              <a:solidFill>
                <a:schemeClr val="bg1"/>
              </a:solidFill>
              <a:latin typeface="Calibri" pitchFamily="34" charset="0"/>
            </a:endParaRPr>
          </a:p>
        </p:txBody>
      </p:sp>
      <p:graphicFrame>
        <p:nvGraphicFramePr>
          <p:cNvPr id="8" name="Diagram 7"/>
          <p:cNvGraphicFramePr/>
          <p:nvPr>
            <p:extLst>
              <p:ext uri="{D42A27DB-BD31-4B8C-83A1-F6EECF244321}">
                <p14:modId xmlns:p14="http://schemas.microsoft.com/office/powerpoint/2010/main" val="2449244522"/>
              </p:ext>
            </p:extLst>
          </p:nvPr>
        </p:nvGraphicFramePr>
        <p:xfrm>
          <a:off x="2606463" y="1371600"/>
          <a:ext cx="6080337" cy="38943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G:\JENNIFER ROWE\PRESCRIPTION-DRUG-TASK-FORCE_POWERPOINT-GRAPHI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1772"/>
            <a:ext cx="9216571" cy="691242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File:Oxycodone.svg">
            <a:hlinkClick r:id="rId3"/>
          </p:cNvPr>
          <p:cNvPicPr>
            <a:picLocks noChangeAspect="1" noChangeArrowheads="1"/>
          </p:cNvPicPr>
          <p:nvPr/>
        </p:nvPicPr>
        <p:blipFill>
          <a:blip r:embed="rId4"/>
          <a:srcRect/>
          <a:stretch>
            <a:fillRect/>
          </a:stretch>
        </p:blipFill>
        <p:spPr bwMode="auto">
          <a:xfrm>
            <a:off x="6888163" y="2235984"/>
            <a:ext cx="1646237" cy="13843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127" name="Picture 7" descr="File:Hydrocodone.svg">
            <a:hlinkClick r:id="rId5"/>
          </p:cNvPr>
          <p:cNvPicPr>
            <a:picLocks noChangeAspect="1" noChangeArrowheads="1"/>
          </p:cNvPicPr>
          <p:nvPr/>
        </p:nvPicPr>
        <p:blipFill>
          <a:blip r:embed="rId6"/>
          <a:srcRect/>
          <a:stretch>
            <a:fillRect/>
          </a:stretch>
        </p:blipFill>
        <p:spPr bwMode="auto">
          <a:xfrm>
            <a:off x="2619375" y="2251859"/>
            <a:ext cx="1795463" cy="13525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052" name="TextBox 1"/>
          <p:cNvSpPr txBox="1">
            <a:spLocks noChangeArrowheads="1"/>
          </p:cNvSpPr>
          <p:nvPr/>
        </p:nvSpPr>
        <p:spPr bwMode="auto">
          <a:xfrm>
            <a:off x="2786063" y="3856822"/>
            <a:ext cx="149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en-US"/>
              <a:t>Hydrocodone</a:t>
            </a:r>
          </a:p>
        </p:txBody>
      </p:sp>
      <p:sp>
        <p:nvSpPr>
          <p:cNvPr id="2053" name="TextBox 2"/>
          <p:cNvSpPr txBox="1">
            <a:spLocks noChangeArrowheads="1"/>
          </p:cNvSpPr>
          <p:nvPr/>
        </p:nvSpPr>
        <p:spPr bwMode="auto">
          <a:xfrm>
            <a:off x="7026275" y="3869522"/>
            <a:ext cx="1371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en-US"/>
              <a:t>Oxycodone</a:t>
            </a:r>
          </a:p>
        </p:txBody>
      </p:sp>
      <p:sp>
        <p:nvSpPr>
          <p:cNvPr id="2054" name="TextBox 5"/>
          <p:cNvSpPr txBox="1">
            <a:spLocks noChangeArrowheads="1"/>
          </p:cNvSpPr>
          <p:nvPr/>
        </p:nvSpPr>
        <p:spPr bwMode="auto">
          <a:xfrm>
            <a:off x="5272088" y="3844122"/>
            <a:ext cx="838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en-US"/>
              <a:t>Heroin</a:t>
            </a:r>
          </a:p>
        </p:txBody>
      </p:sp>
      <p:pic>
        <p:nvPicPr>
          <p:cNvPr id="5129" name="Picture 9" descr="File:Heroin - Heroine.svg">
            <a:hlinkClick r:id="rId7"/>
          </p:cNvPr>
          <p:cNvPicPr>
            <a:picLocks noChangeAspect="1" noChangeArrowheads="1"/>
          </p:cNvPicPr>
          <p:nvPr/>
        </p:nvPicPr>
        <p:blipFill>
          <a:blip r:embed="rId8"/>
          <a:srcRect/>
          <a:stretch>
            <a:fillRect/>
          </a:stretch>
        </p:blipFill>
        <p:spPr bwMode="auto">
          <a:xfrm>
            <a:off x="4572000" y="2247097"/>
            <a:ext cx="2046288" cy="13620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r>
              <a:rPr lang="en-AU" sz="3700" b="1" dirty="0">
                <a:solidFill>
                  <a:schemeClr val="bg1"/>
                </a:solidFill>
                <a:latin typeface="Calibri" panose="020F0502020204030204" pitchFamily="34" charset="0"/>
              </a:rPr>
              <a:t>The Link Between </a:t>
            </a:r>
            <a:r>
              <a:rPr lang="en-AU" sz="3700" b="1" dirty="0" smtClean="0">
                <a:solidFill>
                  <a:schemeClr val="bg1"/>
                </a:solidFill>
                <a:latin typeface="Calibri" panose="020F0502020204030204" pitchFamily="34" charset="0"/>
              </a:rPr>
              <a:t>Heroin</a:t>
            </a:r>
            <a:br>
              <a:rPr lang="en-AU" sz="3700" b="1" dirty="0" smtClean="0">
                <a:solidFill>
                  <a:schemeClr val="bg1"/>
                </a:solidFill>
                <a:latin typeface="Calibri" panose="020F0502020204030204" pitchFamily="34" charset="0"/>
              </a:rPr>
            </a:br>
            <a:r>
              <a:rPr lang="en-AU" sz="3700" b="1" dirty="0" smtClean="0">
                <a:solidFill>
                  <a:schemeClr val="bg1"/>
                </a:solidFill>
                <a:latin typeface="Calibri" panose="020F0502020204030204" pitchFamily="34" charset="0"/>
              </a:rPr>
              <a:t>and </a:t>
            </a:r>
            <a:r>
              <a:rPr lang="en-AU" sz="3700" b="1" dirty="0">
                <a:solidFill>
                  <a:schemeClr val="bg1"/>
                </a:solidFill>
                <a:latin typeface="Calibri" panose="020F0502020204030204" pitchFamily="34" charset="0"/>
              </a:rPr>
              <a:t>Prescription Drugs</a:t>
            </a:r>
            <a:endParaRPr lang="en-US" sz="37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2930964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accel="50000" decel="50000" fill="hold" nodeType="withEffect">
                                  <p:stCondLst>
                                    <p:cond delay="3000"/>
                                  </p:stCondLst>
                                  <p:childTnLst>
                                    <p:animMotion origin="layout" path="M -1.94444E-6 9.34752E-7 L 0.24879 0.00231 " pathEditMode="relative" rAng="0" ptsTypes="AA">
                                      <p:cBhvr>
                                        <p:cTn id="6" dur="4000" fill="hold"/>
                                        <p:tgtEl>
                                          <p:spTgt spid="5127"/>
                                        </p:tgtEl>
                                        <p:attrNameLst>
                                          <p:attrName>ppt_x</p:attrName>
                                          <p:attrName>ppt_y</p:attrName>
                                        </p:attrNameLst>
                                      </p:cBhvr>
                                      <p:rCtr x="12431" y="116"/>
                                    </p:animMotion>
                                  </p:childTnLst>
                                </p:cTn>
                              </p:par>
                              <p:par>
                                <p:cTn id="7" presetID="42" presetClass="path" presetSubtype="0" accel="50000" decel="50000" fill="hold" nodeType="withEffect">
                                  <p:stCondLst>
                                    <p:cond delay="3250"/>
                                  </p:stCondLst>
                                  <p:childTnLst>
                                    <p:animMotion origin="layout" path="M -2.5E-6 9.34752E-7 L -0.21823 0.00231 " pathEditMode="relative" rAng="0" ptsTypes="AA">
                                      <p:cBhvr>
                                        <p:cTn id="8" dur="3500" fill="hold"/>
                                        <p:tgtEl>
                                          <p:spTgt spid="5124"/>
                                        </p:tgtEl>
                                        <p:attrNameLst>
                                          <p:attrName>ppt_x</p:attrName>
                                          <p:attrName>ppt_y</p:attrName>
                                        </p:attrNameLst>
                                      </p:cBhvr>
                                      <p:rCtr x="-10920"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JENNIFER ROWE\PRESCRIPTION-DRUG-TASK-FORCE_POWERPOINT-GRAPHI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1772"/>
            <a:ext cx="9216571" cy="691242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oxyphotos 01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2438400" y="2298240"/>
            <a:ext cx="2514600" cy="22724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2985078" y="1714322"/>
            <a:ext cx="1891722" cy="369332"/>
          </a:xfrm>
          <a:prstGeom prst="rect">
            <a:avLst/>
          </a:prstGeom>
        </p:spPr>
        <p:txBody>
          <a:bodyPr wrap="square">
            <a:spAutoFit/>
          </a:bodyPr>
          <a:lstStyle/>
          <a:p>
            <a:r>
              <a:rPr lang="en-US" dirty="0">
                <a:solidFill>
                  <a:srgbClr val="005495"/>
                </a:solidFill>
              </a:rPr>
              <a:t>1 equals 16</a:t>
            </a:r>
          </a:p>
        </p:txBody>
      </p:sp>
      <p:pic>
        <p:nvPicPr>
          <p:cNvPr id="9" name="Picture 4" descr="oxypics 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5486400" y="2286000"/>
            <a:ext cx="3183163" cy="22968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5029200" y="1714322"/>
            <a:ext cx="3884397" cy="369332"/>
          </a:xfrm>
          <a:prstGeom prst="rect">
            <a:avLst/>
          </a:prstGeom>
        </p:spPr>
        <p:txBody>
          <a:bodyPr wrap="none">
            <a:spAutoFit/>
          </a:bodyPr>
          <a:lstStyle/>
          <a:p>
            <a:r>
              <a:rPr lang="en-US" dirty="0">
                <a:solidFill>
                  <a:srgbClr val="005495"/>
                </a:solidFill>
              </a:rPr>
              <a:t>100 equals 1600 </a:t>
            </a:r>
            <a:r>
              <a:rPr lang="en-US" dirty="0" err="1">
                <a:solidFill>
                  <a:srgbClr val="005495"/>
                </a:solidFill>
              </a:rPr>
              <a:t>Percocets</a:t>
            </a:r>
            <a:r>
              <a:rPr lang="en-US" dirty="0">
                <a:solidFill>
                  <a:srgbClr val="005495"/>
                </a:solidFill>
              </a:rPr>
              <a:t> </a:t>
            </a:r>
            <a:r>
              <a:rPr lang="en-US" dirty="0" smtClean="0">
                <a:solidFill>
                  <a:srgbClr val="005495"/>
                </a:solidFill>
              </a:rPr>
              <a:t>= $</a:t>
            </a:r>
            <a:r>
              <a:rPr lang="en-US" dirty="0">
                <a:solidFill>
                  <a:srgbClr val="005495"/>
                </a:solidFill>
              </a:rPr>
              <a:t>8000</a:t>
            </a:r>
          </a:p>
        </p:txBody>
      </p:sp>
      <p:sp>
        <p:nvSpPr>
          <p:cNvPr id="11"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r>
              <a:rPr lang="en-US" sz="3700" b="1" dirty="0">
                <a:solidFill>
                  <a:schemeClr val="bg1"/>
                </a:solidFill>
                <a:latin typeface="Calibri" panose="020F0502020204030204" pitchFamily="34" charset="0"/>
              </a:rPr>
              <a:t>Scope of the </a:t>
            </a:r>
            <a:r>
              <a:rPr lang="en-US" sz="3700" b="1" dirty="0" smtClean="0">
                <a:solidFill>
                  <a:schemeClr val="bg1"/>
                </a:solidFill>
                <a:latin typeface="Calibri" panose="020F0502020204030204" pitchFamily="34" charset="0"/>
              </a:rPr>
              <a:t>Prescription</a:t>
            </a:r>
            <a:br>
              <a:rPr lang="en-US" sz="3700" b="1" dirty="0" smtClean="0">
                <a:solidFill>
                  <a:schemeClr val="bg1"/>
                </a:solidFill>
                <a:latin typeface="Calibri" panose="020F0502020204030204" pitchFamily="34" charset="0"/>
              </a:rPr>
            </a:br>
            <a:r>
              <a:rPr lang="en-US" sz="3700" b="1" dirty="0" smtClean="0">
                <a:solidFill>
                  <a:schemeClr val="bg1"/>
                </a:solidFill>
                <a:latin typeface="Calibri" panose="020F0502020204030204" pitchFamily="34" charset="0"/>
              </a:rPr>
              <a:t>Drug </a:t>
            </a:r>
            <a:r>
              <a:rPr lang="en-US" sz="3700" b="1" dirty="0">
                <a:solidFill>
                  <a:schemeClr val="bg1"/>
                </a:solidFill>
                <a:latin typeface="Calibri" panose="020F0502020204030204" pitchFamily="34" charset="0"/>
              </a:rPr>
              <a:t>Epidemic</a:t>
            </a:r>
          </a:p>
        </p:txBody>
      </p:sp>
    </p:spTree>
    <p:extLst>
      <p:ext uri="{BB962C8B-B14F-4D97-AF65-F5344CB8AC3E}">
        <p14:creationId xmlns:p14="http://schemas.microsoft.com/office/powerpoint/2010/main" val="7551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9"/>
          <p:cNvSpPr>
            <a:spLocks noGrp="1"/>
          </p:cNvSpPr>
          <p:nvPr>
            <p:ph type="body" sz="half" idx="4294967295"/>
          </p:nvPr>
        </p:nvSpPr>
        <p:spPr>
          <a:xfrm>
            <a:off x="2663371" y="1565275"/>
            <a:ext cx="4035425" cy="4530725"/>
          </a:xfrm>
        </p:spPr>
        <p:txBody>
          <a:bodyPr/>
          <a:lstStyle/>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Heroin 	Hydrocodone </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Codeine	Oxycodone </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Demerol	</a:t>
            </a:r>
            <a:r>
              <a:rPr lang="en-US" sz="2000" b="1" dirty="0" err="1" smtClean="0">
                <a:solidFill>
                  <a:srgbClr val="0070C0"/>
                </a:solidFill>
                <a:latin typeface="Calibri" pitchFamily="34" charset="0"/>
              </a:rPr>
              <a:t>Levorphanol</a:t>
            </a:r>
            <a:r>
              <a:rPr lang="en-US" sz="2000" b="1" dirty="0" smtClean="0">
                <a:solidFill>
                  <a:srgbClr val="0070C0"/>
                </a:solidFill>
                <a:latin typeface="Calibri" pitchFamily="34" charset="0"/>
              </a:rPr>
              <a:t>  	</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OxyContin  	Tylenol 3 	</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Percocet	Morphine</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Percodan	Vicodin</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Codeine	Demerol</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Morphine  	Darvocet </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Fentanyl 	</a:t>
            </a:r>
            <a:r>
              <a:rPr lang="en-US" sz="2000" b="1" dirty="0" err="1" smtClean="0">
                <a:solidFill>
                  <a:srgbClr val="0070C0"/>
                </a:solidFill>
                <a:latin typeface="Calibri" pitchFamily="34" charset="0"/>
              </a:rPr>
              <a:t>Dilaudid</a:t>
            </a:r>
            <a:r>
              <a:rPr lang="en-US" sz="2000" b="1" dirty="0" smtClean="0">
                <a:solidFill>
                  <a:srgbClr val="0070C0"/>
                </a:solidFill>
                <a:latin typeface="Calibri" pitchFamily="34" charset="0"/>
              </a:rPr>
              <a:t> </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Methadone	Opium</a:t>
            </a:r>
          </a:p>
          <a:p>
            <a:pPr eaLnBrk="1" hangingPunct="1">
              <a:lnSpc>
                <a:spcPct val="90000"/>
              </a:lnSpc>
              <a:buFont typeface="Arial" panose="020B0604020202020204" pitchFamily="34" charset="0"/>
              <a:buChar char="•"/>
            </a:pPr>
            <a:r>
              <a:rPr lang="en-US" sz="2000" b="1" dirty="0" smtClean="0">
                <a:solidFill>
                  <a:srgbClr val="0070C0"/>
                </a:solidFill>
                <a:latin typeface="Calibri" pitchFamily="34" charset="0"/>
              </a:rPr>
              <a:t>Opium	</a:t>
            </a:r>
            <a:r>
              <a:rPr lang="en-US" sz="2000" b="1" dirty="0" err="1" smtClean="0">
                <a:solidFill>
                  <a:srgbClr val="0070C0"/>
                </a:solidFill>
                <a:latin typeface="Calibri" pitchFamily="34" charset="0"/>
              </a:rPr>
              <a:t>Tylox</a:t>
            </a:r>
            <a:endParaRPr lang="en-US" sz="2000" b="1" dirty="0" smtClean="0">
              <a:solidFill>
                <a:srgbClr val="0070C0"/>
              </a:solidFill>
              <a:latin typeface="Calibri" pitchFamily="34" charset="0"/>
            </a:endParaRPr>
          </a:p>
          <a:p>
            <a:pPr eaLnBrk="1" hangingPunct="1">
              <a:lnSpc>
                <a:spcPct val="80000"/>
              </a:lnSpc>
              <a:buFont typeface="Arial" panose="020B0604020202020204" pitchFamily="34" charset="0"/>
              <a:buChar char="•"/>
            </a:pPr>
            <a:endParaRPr lang="en-US" sz="2200" b="1" dirty="0" smtClean="0">
              <a:solidFill>
                <a:srgbClr val="0070C0"/>
              </a:solidFill>
              <a:latin typeface="Calibri" pitchFamily="34" charset="0"/>
            </a:endParaRPr>
          </a:p>
        </p:txBody>
      </p:sp>
      <p:pic>
        <p:nvPicPr>
          <p:cNvPr id="61443" name="Picture 2" descr="http://www.usnodrugs.com/img/heroin-blacktar.jpg"/>
          <p:cNvPicPr>
            <a:picLocks noGrp="1" noChangeAspect="1" noChangeArrowheads="1"/>
          </p:cNvPicPr>
          <p:nvPr>
            <p:ph sz="half" idx="4294967295"/>
          </p:nvPr>
        </p:nvPicPr>
        <p:blipFill>
          <a:blip r:embed="rId2" cstate="print"/>
          <a:srcRect/>
          <a:stretch>
            <a:fillRect/>
          </a:stretch>
        </p:blipFill>
        <p:spPr>
          <a:xfrm>
            <a:off x="6019800" y="3276600"/>
            <a:ext cx="2905115" cy="1908175"/>
          </a:xfrm>
        </p:spPr>
      </p:pic>
      <p:sp>
        <p:nvSpPr>
          <p:cNvPr id="5" name="Title 3"/>
          <p:cNvSpPr txBox="1">
            <a:spLocks/>
          </p:cNvSpPr>
          <p:nvPr/>
        </p:nvSpPr>
        <p:spPr bwMode="auto">
          <a:xfrm>
            <a:off x="2667000" y="21771"/>
            <a:ext cx="7772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a:lstStyle>
          <a:p>
            <a:pPr eaLnBrk="1" hangingPunct="1"/>
            <a:r>
              <a:rPr lang="en-US" sz="4000" b="1" kern="0" dirty="0" smtClean="0">
                <a:solidFill>
                  <a:schemeClr val="bg1"/>
                </a:solidFill>
                <a:latin typeface="Calibri" pitchFamily="34" charset="0"/>
              </a:rPr>
              <a:t>Most commonly used opioids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Edge">
  <a:themeElements>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Edge</Template>
  <TotalTime>5915</TotalTime>
  <Words>1400</Words>
  <Application>Microsoft Office PowerPoint</Application>
  <PresentationFormat>On-screen Show (4:3)</PresentationFormat>
  <Paragraphs>242</Paragraphs>
  <Slides>36</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Arial Unicode MS</vt:lpstr>
      <vt:lpstr>ＭＳ Ｐゴシック</vt:lpstr>
      <vt:lpstr>Arial</vt:lpstr>
      <vt:lpstr>Calibri</vt:lpstr>
      <vt:lpstr>Courier New</vt:lpstr>
      <vt:lpstr>Garamond</vt:lpstr>
      <vt:lpstr>Lucida Sans Unicode</vt:lpstr>
      <vt:lpstr>Times New Roman</vt:lpstr>
      <vt:lpstr>Wingdings</vt:lpstr>
      <vt:lpstr>Edge</vt:lpstr>
      <vt:lpstr>Overdose Response Training</vt:lpstr>
      <vt:lpstr>PowerPoint Presentation</vt:lpstr>
      <vt:lpstr>PowerPoint Presentation</vt:lpstr>
      <vt:lpstr>PowerPoint Presentation</vt:lpstr>
      <vt:lpstr>PowerPoint Presentation</vt:lpstr>
      <vt:lpstr>The term opiate is often used as a synonym for opioid, but it is more. The term opiate is often used properly limited to the natural opium alkaloids and the semi-synthetics derived from them.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does Naloxone effect overdose?</vt:lpstr>
      <vt:lpstr>PowerPoint Presentation</vt:lpstr>
      <vt:lpstr>Really high </vt:lpstr>
      <vt:lpstr>PowerPoint Presentation</vt:lpstr>
      <vt:lpstr>PowerPoint Presentation</vt:lpstr>
      <vt:lpstr>Don’t Forget Scene Safety:  Potential Hazards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National &amp; regional drug threat</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maya</dc:creator>
  <cp:lastModifiedBy>Kunkel, Tara</cp:lastModifiedBy>
  <cp:revision>168</cp:revision>
  <cp:lastPrinted>2014-03-19T14:14:21Z</cp:lastPrinted>
  <dcterms:created xsi:type="dcterms:W3CDTF">2013-03-04T01:30:58Z</dcterms:created>
  <dcterms:modified xsi:type="dcterms:W3CDTF">2014-09-04T22:06:23Z</dcterms:modified>
</cp:coreProperties>
</file>