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77" r:id="rId3"/>
    <p:sldId id="258" r:id="rId4"/>
    <p:sldId id="257" r:id="rId5"/>
    <p:sldId id="259" r:id="rId6"/>
    <p:sldId id="260" r:id="rId7"/>
    <p:sldId id="261" r:id="rId8"/>
    <p:sldId id="262" r:id="rId9"/>
    <p:sldId id="263" r:id="rId10"/>
    <p:sldId id="264" r:id="rId11"/>
    <p:sldId id="265" r:id="rId12"/>
    <p:sldId id="266" r:id="rId13"/>
    <p:sldId id="268" r:id="rId14"/>
    <p:sldId id="267" r:id="rId15"/>
    <p:sldId id="269" r:id="rId16"/>
    <p:sldId id="271" r:id="rId17"/>
    <p:sldId id="272" r:id="rId18"/>
    <p:sldId id="270" r:id="rId19"/>
    <p:sldId id="275" r:id="rId20"/>
    <p:sldId id="273" r:id="rId21"/>
    <p:sldId id="274" r:id="rId22"/>
    <p:sldId id="286" r:id="rId23"/>
    <p:sldId id="276" r:id="rId24"/>
    <p:sldId id="278" r:id="rId25"/>
    <p:sldId id="279" r:id="rId26"/>
    <p:sldId id="280" r:id="rId27"/>
    <p:sldId id="281" r:id="rId28"/>
    <p:sldId id="282" r:id="rId29"/>
    <p:sldId id="288" r:id="rId30"/>
    <p:sldId id="287" r:id="rId31"/>
    <p:sldId id="284" r:id="rId3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864" y="216"/>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2007" cy="460770"/>
          </a:xfrm>
          <a:prstGeom prst="rect">
            <a:avLst/>
          </a:prstGeom>
        </p:spPr>
        <p:txBody>
          <a:bodyPr vert="horz" lIns="90469" tIns="45234" rIns="90469" bIns="45234" rtlCol="0"/>
          <a:lstStyle>
            <a:lvl1pPr algn="l">
              <a:defRPr sz="1200"/>
            </a:lvl1pPr>
          </a:lstStyle>
          <a:p>
            <a:endParaRPr lang="en-US"/>
          </a:p>
        </p:txBody>
      </p:sp>
      <p:sp>
        <p:nvSpPr>
          <p:cNvPr id="3" name="Date Placeholder 2"/>
          <p:cNvSpPr>
            <a:spLocks noGrp="1"/>
          </p:cNvSpPr>
          <p:nvPr>
            <p:ph type="dt" idx="1"/>
          </p:nvPr>
        </p:nvSpPr>
        <p:spPr>
          <a:xfrm>
            <a:off x="3884439" y="2"/>
            <a:ext cx="2972007" cy="460770"/>
          </a:xfrm>
          <a:prstGeom prst="rect">
            <a:avLst/>
          </a:prstGeom>
        </p:spPr>
        <p:txBody>
          <a:bodyPr vert="horz" lIns="90469" tIns="45234" rIns="90469" bIns="45234" rtlCol="0"/>
          <a:lstStyle>
            <a:lvl1pPr algn="r">
              <a:defRPr sz="1200"/>
            </a:lvl1pPr>
          </a:lstStyle>
          <a:p>
            <a:fld id="{032AF4A0-CBFC-46DC-BDA8-2F88BE42FCC7}" type="datetimeFigureOut">
              <a:rPr lang="en-US" smtClean="0"/>
              <a:pPr/>
              <a:t>9/3/2014</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0469" tIns="45234" rIns="90469" bIns="45234" rtlCol="0" anchor="ctr"/>
          <a:lstStyle/>
          <a:p>
            <a:endParaRPr lang="en-US"/>
          </a:p>
        </p:txBody>
      </p:sp>
      <p:sp>
        <p:nvSpPr>
          <p:cNvPr id="5" name="Notes Placeholder 4"/>
          <p:cNvSpPr>
            <a:spLocks noGrp="1"/>
          </p:cNvSpPr>
          <p:nvPr>
            <p:ph type="body" sz="quarter" idx="3"/>
          </p:nvPr>
        </p:nvSpPr>
        <p:spPr>
          <a:xfrm>
            <a:off x="685490" y="4370190"/>
            <a:ext cx="5487022" cy="4139012"/>
          </a:xfrm>
          <a:prstGeom prst="rect">
            <a:avLst/>
          </a:prstGeom>
        </p:spPr>
        <p:txBody>
          <a:bodyPr vert="horz" lIns="90469" tIns="45234" rIns="90469" bIns="452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211"/>
            <a:ext cx="2972007" cy="460770"/>
          </a:xfrm>
          <a:prstGeom prst="rect">
            <a:avLst/>
          </a:prstGeom>
        </p:spPr>
        <p:txBody>
          <a:bodyPr vert="horz" lIns="90469" tIns="45234" rIns="90469" bIns="45234" rtlCol="0" anchor="b"/>
          <a:lstStyle>
            <a:lvl1pPr algn="l">
              <a:defRPr sz="1200"/>
            </a:lvl1pPr>
          </a:lstStyle>
          <a:p>
            <a:endParaRPr lang="en-US"/>
          </a:p>
        </p:txBody>
      </p:sp>
      <p:sp>
        <p:nvSpPr>
          <p:cNvPr id="7" name="Slide Number Placeholder 6"/>
          <p:cNvSpPr>
            <a:spLocks noGrp="1"/>
          </p:cNvSpPr>
          <p:nvPr>
            <p:ph type="sldNum" sz="quarter" idx="5"/>
          </p:nvPr>
        </p:nvSpPr>
        <p:spPr>
          <a:xfrm>
            <a:off x="3884439" y="8737211"/>
            <a:ext cx="2972007" cy="460770"/>
          </a:xfrm>
          <a:prstGeom prst="rect">
            <a:avLst/>
          </a:prstGeom>
        </p:spPr>
        <p:txBody>
          <a:bodyPr vert="horz" lIns="90469" tIns="45234" rIns="90469" bIns="45234" rtlCol="0" anchor="b"/>
          <a:lstStyle>
            <a:lvl1pPr algn="r">
              <a:defRPr sz="1200"/>
            </a:lvl1pPr>
          </a:lstStyle>
          <a:p>
            <a:fld id="{04C7931E-5639-4185-8828-AB45C8F663DE}" type="slidenum">
              <a:rPr lang="en-US" smtClean="0"/>
              <a:pPr/>
              <a:t>‹#›</a:t>
            </a:fld>
            <a:endParaRPr lang="en-US"/>
          </a:p>
        </p:txBody>
      </p:sp>
    </p:spTree>
    <p:extLst>
      <p:ext uri="{BB962C8B-B14F-4D97-AF65-F5344CB8AC3E}">
        <p14:creationId xmlns:p14="http://schemas.microsoft.com/office/powerpoint/2010/main" val="181309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b="1" u="sng" dirty="0" smtClean="0"/>
              <a:t>Narrative</a:t>
            </a:r>
          </a:p>
          <a:p>
            <a:pPr algn="just"/>
            <a:endParaRPr lang="en-US" b="1" dirty="0"/>
          </a:p>
          <a:p>
            <a:pPr algn="just"/>
            <a:r>
              <a:rPr lang="en-US" sz="1600" dirty="0" smtClean="0"/>
              <a:t>The BLS Narcan Pilot Project is a collaborative effort between the New York State Department of Health, the Bureau of EMS, Albany Medical Center, AIDS Institute, Suffolk REMSCO, Harm Reduction Coalition, and the Suffolk County Police Department.</a:t>
            </a:r>
          </a:p>
          <a:p>
            <a:pPr algn="just"/>
            <a:endParaRPr lang="en-US" sz="1600" b="1" dirty="0"/>
          </a:p>
          <a:p>
            <a:pPr algn="just"/>
            <a:r>
              <a:rPr lang="en-US" sz="1600" b="1" dirty="0" smtClean="0"/>
              <a:t>This pilot project will allow Police Officers to save lives by administering a life-saving medication Narcan.</a:t>
            </a:r>
          </a:p>
          <a:p>
            <a:pPr algn="just"/>
            <a:endParaRPr lang="en-US" sz="1600" b="1" dirty="0" smtClean="0"/>
          </a:p>
          <a:p>
            <a:pPr algn="just"/>
            <a:r>
              <a:rPr lang="en-US" sz="1600" b="1" dirty="0" smtClean="0"/>
              <a:t>The bottom line:</a:t>
            </a:r>
          </a:p>
          <a:p>
            <a:pPr marL="285750" indent="-285750" algn="just">
              <a:buFont typeface="Arial" pitchFamily="34" charset="0"/>
              <a:buChar char="•"/>
            </a:pPr>
            <a:r>
              <a:rPr lang="en-US" sz="1600" b="1" dirty="0" err="1" smtClean="0"/>
              <a:t>Opiod</a:t>
            </a:r>
            <a:r>
              <a:rPr lang="en-US" sz="1600" b="1" dirty="0" smtClean="0"/>
              <a:t> drugs can make a person stop breathing.</a:t>
            </a:r>
          </a:p>
          <a:p>
            <a:pPr marL="285750" indent="-285750" algn="just">
              <a:buFont typeface="Arial" pitchFamily="34" charset="0"/>
              <a:buChar char="•"/>
            </a:pPr>
            <a:r>
              <a:rPr lang="en-US" sz="1600" b="1" dirty="0" smtClean="0"/>
              <a:t>Naloxone (Narcan) is a safe medication to administer.</a:t>
            </a:r>
          </a:p>
          <a:p>
            <a:pPr marL="285750" indent="-285750" algn="just">
              <a:buFont typeface="Arial" pitchFamily="34" charset="0"/>
              <a:buChar char="•"/>
            </a:pPr>
            <a:r>
              <a:rPr lang="en-US" sz="1600" b="1" dirty="0" smtClean="0"/>
              <a:t>Administering intranasal Narcan is easy.</a:t>
            </a:r>
          </a:p>
          <a:p>
            <a:pPr marL="285750" indent="-285750" algn="just">
              <a:buFont typeface="Arial" pitchFamily="34" charset="0"/>
              <a:buChar char="•"/>
            </a:pPr>
            <a:endParaRPr lang="en-US" sz="1600" b="1" dirty="0"/>
          </a:p>
          <a:p>
            <a:pPr algn="just"/>
            <a:endParaRPr lang="en-US" sz="1600" b="1"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a:t>
            </a:fld>
            <a:endParaRPr lang="en-US"/>
          </a:p>
        </p:txBody>
      </p:sp>
    </p:spTree>
    <p:extLst>
      <p:ext uri="{BB962C8B-B14F-4D97-AF65-F5344CB8AC3E}">
        <p14:creationId xmlns:p14="http://schemas.microsoft.com/office/powerpoint/2010/main" val="3204758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latin typeface="Arial" pitchFamily="34" charset="0"/>
                <a:cs typeface="Arial" pitchFamily="34" charset="0"/>
              </a:rPr>
              <a:t>If a person has taken opiates and is then given Narcan, the opiates will be knocked off the opiate receptors in the brain. This reverses the effects of an opiate overdose including restoring breathing that has stopped or slowed down. Death typically does not occur until several hours after an opiate overdose, which provides a window of opportunity to intervene, by giving rescue breathing via </a:t>
            </a:r>
            <a:r>
              <a:rPr lang="en-US" sz="1800" b="1" dirty="0">
                <a:latin typeface="Arial" pitchFamily="34" charset="0"/>
                <a:cs typeface="Arial" pitchFamily="34" charset="0"/>
              </a:rPr>
              <a:t>BAG VALVE MASK and administering Narcan</a:t>
            </a:r>
            <a:r>
              <a:rPr lang="en-US" sz="1800" dirty="0">
                <a:latin typeface="Arial" pitchFamily="34" charset="0"/>
                <a:cs typeface="Arial" pitchFamily="34" charset="0"/>
              </a:rPr>
              <a:t>. Narcan can help even if opiates are taken with alcohol or other drugs. Narcan is given with a nasal spray device (into the nose). </a:t>
            </a:r>
          </a:p>
          <a:p>
            <a:endParaRPr lang="en-US"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10</a:t>
            </a:fld>
            <a:endParaRPr lang="en-US"/>
          </a:p>
        </p:txBody>
      </p:sp>
    </p:spTree>
    <p:extLst>
      <p:ext uri="{BB962C8B-B14F-4D97-AF65-F5344CB8AC3E}">
        <p14:creationId xmlns:p14="http://schemas.microsoft.com/office/powerpoint/2010/main" val="259118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No needles required. </a:t>
            </a:r>
            <a:r>
              <a:rPr lang="en-US" sz="1800" dirty="0"/>
              <a:t>N</a:t>
            </a:r>
            <a:r>
              <a:rPr lang="en-US" sz="1800" dirty="0" smtClean="0"/>
              <a:t>eedles </a:t>
            </a:r>
            <a:r>
              <a:rPr lang="en-US" sz="1800" dirty="0"/>
              <a:t>pose major </a:t>
            </a:r>
            <a:r>
              <a:rPr lang="en-US" sz="1800" dirty="0" smtClean="0"/>
              <a:t>risks for the EMT/Police Officer: HIV and Hepatitis </a:t>
            </a:r>
            <a:r>
              <a:rPr lang="en-US" sz="1800" dirty="0"/>
              <a:t>B and </a:t>
            </a:r>
            <a:r>
              <a:rPr lang="en-US" sz="1800" dirty="0" smtClean="0"/>
              <a:t>C.</a:t>
            </a:r>
          </a:p>
          <a:p>
            <a:endParaRPr lang="en-US" sz="1800" dirty="0"/>
          </a:p>
          <a:p>
            <a:r>
              <a:rPr lang="en-US" sz="1800" dirty="0" smtClean="0"/>
              <a:t>There are fewer withdrawal effects with intranasal Narcan as compared to IV administration.</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11</a:t>
            </a:fld>
            <a:endParaRPr lang="en-US"/>
          </a:p>
        </p:txBody>
      </p:sp>
    </p:spTree>
    <p:extLst>
      <p:ext uri="{BB962C8B-B14F-4D97-AF65-F5344CB8AC3E}">
        <p14:creationId xmlns:p14="http://schemas.microsoft.com/office/powerpoint/2010/main" val="419070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7931E-5639-4185-8828-AB45C8F663DE}" type="slidenum">
              <a:rPr lang="en-US" smtClean="0"/>
              <a:pPr/>
              <a:t>12</a:t>
            </a:fld>
            <a:endParaRPr lang="en-US"/>
          </a:p>
        </p:txBody>
      </p:sp>
    </p:spTree>
    <p:extLst>
      <p:ext uri="{BB962C8B-B14F-4D97-AF65-F5344CB8AC3E}">
        <p14:creationId xmlns:p14="http://schemas.microsoft.com/office/powerpoint/2010/main" val="324421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smtClean="0"/>
              <a:t>Remember, you have to be a current EMT and trained in the administration of Narcan to give it to a person who has overdosed on opiates.</a:t>
            </a:r>
            <a:endParaRPr lang="en-US" sz="1800" b="1"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13</a:t>
            </a:fld>
            <a:endParaRPr lang="en-US"/>
          </a:p>
        </p:txBody>
      </p:sp>
    </p:spTree>
    <p:extLst>
      <p:ext uri="{BB962C8B-B14F-4D97-AF65-F5344CB8AC3E}">
        <p14:creationId xmlns:p14="http://schemas.microsoft.com/office/powerpoint/2010/main" val="429120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smtClean="0"/>
              <a:t>To administer Narcan the patient must exhibit signs of respiratory depression, pin point pupils, and CNS depression.</a:t>
            </a:r>
            <a:endParaRPr lang="en-US" sz="1800" b="1"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14</a:t>
            </a:fld>
            <a:endParaRPr lang="en-US"/>
          </a:p>
        </p:txBody>
      </p:sp>
    </p:spTree>
    <p:extLst>
      <p:ext uri="{BB962C8B-B14F-4D97-AF65-F5344CB8AC3E}">
        <p14:creationId xmlns:p14="http://schemas.microsoft.com/office/powerpoint/2010/main" val="101733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smtClean="0"/>
              <a:t>Suffolk County Medical Control MUST be contacted and approval must be had for the administration of IN Narcan in the following circumstances:</a:t>
            </a:r>
          </a:p>
          <a:p>
            <a:pPr marL="285750" indent="-285750">
              <a:buFont typeface="Arial" pitchFamily="34" charset="0"/>
              <a:buChar char="•"/>
              <a:defRPr/>
            </a:pPr>
            <a:r>
              <a:rPr lang="en-US" sz="1800" dirty="0"/>
              <a:t>Cardiopulmonary Arrest </a:t>
            </a:r>
          </a:p>
          <a:p>
            <a:pPr marL="285750" indent="-285750">
              <a:buFont typeface="Arial" pitchFamily="34" charset="0"/>
              <a:buChar char="•"/>
              <a:defRPr/>
            </a:pPr>
            <a:r>
              <a:rPr lang="en-US" sz="1800" dirty="0"/>
              <a:t>Recent seizure activity either by report or signs of recent seizure activity (oral trauma, urinary  incontinence) </a:t>
            </a:r>
          </a:p>
          <a:p>
            <a:pPr marL="285750" indent="-285750">
              <a:buFont typeface="Arial" pitchFamily="34" charset="0"/>
              <a:buChar char="•"/>
              <a:defRPr/>
            </a:pPr>
            <a:r>
              <a:rPr lang="en-US" sz="1800" dirty="0"/>
              <a:t>Pediatric patients </a:t>
            </a:r>
            <a:endParaRPr lang="en-US" sz="1800" dirty="0" smtClean="0"/>
          </a:p>
          <a:p>
            <a:pPr marL="285750" indent="-285750">
              <a:buFont typeface="Arial" pitchFamily="34" charset="0"/>
              <a:buChar char="•"/>
              <a:defRPr/>
            </a:pPr>
            <a:r>
              <a:rPr lang="en-US" sz="1800" dirty="0" smtClean="0"/>
              <a:t>Opiate </a:t>
            </a:r>
            <a:r>
              <a:rPr lang="en-US" sz="1800" dirty="0"/>
              <a:t>use for therapeutic purposes prescribed by a physician </a:t>
            </a:r>
          </a:p>
          <a:p>
            <a:pPr marL="285750" indent="-285750">
              <a:buFont typeface="Arial" pitchFamily="34" charset="0"/>
              <a:buChar char="•"/>
              <a:defRPr/>
            </a:pPr>
            <a:r>
              <a:rPr lang="en-US" sz="1800" dirty="0"/>
              <a:t>Evidence of nasal trauma, nasal obstruction and/or </a:t>
            </a:r>
            <a:r>
              <a:rPr lang="en-US" sz="1800" dirty="0" smtClean="0"/>
              <a:t>epistaxis</a:t>
            </a:r>
          </a:p>
          <a:p>
            <a:pPr marL="285750" indent="-285750">
              <a:buFont typeface="Arial" pitchFamily="34" charset="0"/>
              <a:buChar char="•"/>
              <a:defRPr/>
            </a:pPr>
            <a:endParaRPr lang="en-US" sz="1800" dirty="0"/>
          </a:p>
          <a:p>
            <a:pPr>
              <a:defRPr/>
            </a:pPr>
            <a:r>
              <a:rPr lang="en-US" sz="1800" dirty="0" smtClean="0"/>
              <a:t>The telephone number is area code (631) 689-1430.</a:t>
            </a:r>
            <a:endParaRPr lang="en-US" sz="1800" dirty="0"/>
          </a:p>
          <a:p>
            <a:pPr algn="just"/>
            <a:endParaRPr lang="en-US" sz="1800" dirty="0" smtClean="0"/>
          </a:p>
          <a:p>
            <a:pPr algn="just"/>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15</a:t>
            </a:fld>
            <a:endParaRPr lang="en-US"/>
          </a:p>
        </p:txBody>
      </p:sp>
    </p:spTree>
    <p:extLst>
      <p:ext uri="{BB962C8B-B14F-4D97-AF65-F5344CB8AC3E}">
        <p14:creationId xmlns:p14="http://schemas.microsoft.com/office/powerpoint/2010/main" val="248808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smtClean="0"/>
              <a:t>Remember, before and after the administration of Narcan rescue breathing with a bag-valve-mask should occur. </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16</a:t>
            </a:fld>
            <a:endParaRPr lang="en-US"/>
          </a:p>
        </p:txBody>
      </p:sp>
    </p:spTree>
    <p:extLst>
      <p:ext uri="{BB962C8B-B14F-4D97-AF65-F5344CB8AC3E}">
        <p14:creationId xmlns:p14="http://schemas.microsoft.com/office/powerpoint/2010/main" val="314197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what’s in the blue pouch?</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17</a:t>
            </a:fld>
            <a:endParaRPr lang="en-US"/>
          </a:p>
        </p:txBody>
      </p:sp>
    </p:spTree>
    <p:extLst>
      <p:ext uri="{BB962C8B-B14F-4D97-AF65-F5344CB8AC3E}">
        <p14:creationId xmlns:p14="http://schemas.microsoft.com/office/powerpoint/2010/main" val="37329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smtClean="0"/>
              <a:t>The shooter, glass vial and atomizer are all located in the blue overdose prevention pouch. In addition, a PCR, the Narcan QA form, directions on post administration, and an index card with the protocol are all in the pouch for quick reference and post administration procedures.</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18</a:t>
            </a:fld>
            <a:endParaRPr lang="en-US"/>
          </a:p>
        </p:txBody>
      </p:sp>
    </p:spTree>
    <p:extLst>
      <p:ext uri="{BB962C8B-B14F-4D97-AF65-F5344CB8AC3E}">
        <p14:creationId xmlns:p14="http://schemas.microsoft.com/office/powerpoint/2010/main" val="414177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smtClean="0"/>
              <a:t>The Narcan overdose kit is located in the inside flap of the AED. It is important to note that Narcan and the AED are heat and cold sensitive. In extreme cold or heat, the AED should be secured in the passenger compartment of the car.</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19</a:t>
            </a:fld>
            <a:endParaRPr lang="en-US"/>
          </a:p>
        </p:txBody>
      </p:sp>
    </p:spTree>
    <p:extLst>
      <p:ext uri="{BB962C8B-B14F-4D97-AF65-F5344CB8AC3E}">
        <p14:creationId xmlns:p14="http://schemas.microsoft.com/office/powerpoint/2010/main" val="388461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7931E-5639-4185-8828-AB45C8F663DE}" type="slidenum">
              <a:rPr lang="en-US" smtClean="0"/>
              <a:pPr/>
              <a:t>2</a:t>
            </a:fld>
            <a:endParaRPr lang="en-US"/>
          </a:p>
        </p:txBody>
      </p:sp>
    </p:spTree>
    <p:extLst>
      <p:ext uri="{BB962C8B-B14F-4D97-AF65-F5344CB8AC3E}">
        <p14:creationId xmlns:p14="http://schemas.microsoft.com/office/powerpoint/2010/main" val="23582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smtClean="0"/>
              <a:t>How to assemble the Intranasal Narcan device.</a:t>
            </a:r>
          </a:p>
          <a:p>
            <a:pPr marL="228600" indent="-228600" algn="just">
              <a:buFont typeface="+mj-lt"/>
              <a:buAutoNum type="arabicPeriod"/>
            </a:pPr>
            <a:r>
              <a:rPr lang="en-US" sz="1800" dirty="0" smtClean="0"/>
              <a:t>Pull or pry off the yellow caps on the shooter.</a:t>
            </a:r>
          </a:p>
          <a:p>
            <a:pPr marL="228600" indent="-228600" algn="just">
              <a:buFont typeface="+mj-lt"/>
              <a:buAutoNum type="arabicPeriod"/>
            </a:pPr>
            <a:r>
              <a:rPr lang="en-US" sz="1800" dirty="0" smtClean="0"/>
              <a:t>Remove the red or purple cap off the glass vial.</a:t>
            </a:r>
          </a:p>
          <a:p>
            <a:pPr marL="228600" indent="-228600" algn="just">
              <a:buFont typeface="+mj-lt"/>
              <a:buAutoNum type="arabicPeriod"/>
            </a:pPr>
            <a:r>
              <a:rPr lang="en-US" sz="1800" dirty="0" smtClean="0"/>
              <a:t>Grip the clear plastic wings on the atomizer and twist the shooter. Turning it clockwise. Do this gently.</a:t>
            </a:r>
          </a:p>
          <a:p>
            <a:pPr marL="228600" indent="-228600" algn="just">
              <a:buFont typeface="+mj-lt"/>
              <a:buAutoNum type="arabicPeriod"/>
            </a:pPr>
            <a:r>
              <a:rPr lang="en-US" sz="1800" dirty="0" smtClean="0"/>
              <a:t>Gently screw glass vial on the larger end of the shooter. Twisting the glass vial clock wise. This only needs to be turned a ¼ to ½ turn. This should be done gently because the glass vial is fragile.</a:t>
            </a:r>
          </a:p>
          <a:p>
            <a:pPr marL="228600" indent="-228600" algn="just">
              <a:buFont typeface="+mj-lt"/>
              <a:buAutoNum type="arabicPeriod"/>
            </a:pPr>
            <a:r>
              <a:rPr lang="en-US" sz="1800" dirty="0" smtClean="0"/>
              <a:t>Insert white cone of atomizer in the nostril and administer 1 milligram (1 milliliter) in each nostril.</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20</a:t>
            </a:fld>
            <a:endParaRPr lang="en-US"/>
          </a:p>
        </p:txBody>
      </p:sp>
    </p:spTree>
    <p:extLst>
      <p:ext uri="{BB962C8B-B14F-4D97-AF65-F5344CB8AC3E}">
        <p14:creationId xmlns:p14="http://schemas.microsoft.com/office/powerpoint/2010/main" val="68595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US" sz="1800" dirty="0" smtClean="0"/>
              <a:t>After administration. You </a:t>
            </a:r>
            <a:r>
              <a:rPr lang="en-US" sz="1800" u="sng" dirty="0"/>
              <a:t>must</a:t>
            </a:r>
            <a:r>
              <a:rPr lang="en-US" sz="1800" dirty="0"/>
              <a:t> </a:t>
            </a:r>
            <a:r>
              <a:rPr lang="en-US" sz="1800" u="sng" dirty="0"/>
              <a:t>complete</a:t>
            </a:r>
            <a:r>
              <a:rPr lang="en-US" sz="1800" dirty="0"/>
              <a:t> a pre-hospital care report (</a:t>
            </a:r>
            <a:r>
              <a:rPr lang="en-US" sz="1800" dirty="0" smtClean="0"/>
              <a:t>PCR) and </a:t>
            </a:r>
            <a:r>
              <a:rPr lang="en-US" sz="1800" dirty="0"/>
              <a:t>a BLS Naloxone Administration Quality Improvement Call Review form</a:t>
            </a:r>
            <a:r>
              <a:rPr lang="en-US" sz="1800" dirty="0" smtClean="0"/>
              <a:t>.</a:t>
            </a:r>
          </a:p>
          <a:p>
            <a:pPr algn="just">
              <a:defRPr/>
            </a:pPr>
            <a:endParaRPr lang="en-US" sz="1800" dirty="0"/>
          </a:p>
          <a:p>
            <a:pPr algn="just">
              <a:defRPr/>
            </a:pPr>
            <a:r>
              <a:rPr lang="en-US" sz="1800" dirty="0" smtClean="0"/>
              <a:t>The completed documents are to be returned </a:t>
            </a:r>
            <a:r>
              <a:rPr lang="en-US" sz="1800" dirty="0"/>
              <a:t>completed </a:t>
            </a:r>
            <a:r>
              <a:rPr lang="en-US" sz="1800" dirty="0" smtClean="0"/>
              <a:t>to </a:t>
            </a:r>
            <a:r>
              <a:rPr lang="en-US" sz="1800" dirty="0"/>
              <a:t>the EMT unit. </a:t>
            </a:r>
            <a:r>
              <a:rPr lang="en-US" sz="1800" u="sng" dirty="0"/>
              <a:t>Attention</a:t>
            </a:r>
            <a:r>
              <a:rPr lang="en-US" sz="1800" dirty="0"/>
              <a:t>: Peter DiPrima within 24-hours of administration</a:t>
            </a:r>
            <a:r>
              <a:rPr lang="en-US" sz="1800" dirty="0" smtClean="0"/>
              <a:t>.</a:t>
            </a:r>
          </a:p>
          <a:p>
            <a:pPr algn="just">
              <a:defRPr/>
            </a:pPr>
            <a:endParaRPr lang="en-US" sz="1800" dirty="0"/>
          </a:p>
          <a:p>
            <a:pPr algn="just">
              <a:defRPr/>
            </a:pPr>
            <a:r>
              <a:rPr lang="en-US" sz="1800" dirty="0"/>
              <a:t>Restock Narcan at the precinct desk or at the Suffolk County Police Academy EMT Unit.</a:t>
            </a:r>
          </a:p>
          <a:p>
            <a:endParaRPr lang="en-US"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21</a:t>
            </a:fld>
            <a:endParaRPr lang="en-US"/>
          </a:p>
        </p:txBody>
      </p:sp>
    </p:spTree>
    <p:extLst>
      <p:ext uri="{BB962C8B-B14F-4D97-AF65-F5344CB8AC3E}">
        <p14:creationId xmlns:p14="http://schemas.microsoft.com/office/powerpoint/2010/main" val="221768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22</a:t>
            </a:fld>
            <a:endParaRPr lang="en-US"/>
          </a:p>
        </p:txBody>
      </p:sp>
    </p:spTree>
    <p:extLst>
      <p:ext uri="{BB962C8B-B14F-4D97-AF65-F5344CB8AC3E}">
        <p14:creationId xmlns:p14="http://schemas.microsoft.com/office/powerpoint/2010/main" val="3655499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7931E-5639-4185-8828-AB45C8F663DE}" type="slidenum">
              <a:rPr lang="en-US" smtClean="0"/>
              <a:pPr/>
              <a:t>23</a:t>
            </a:fld>
            <a:endParaRPr lang="en-US"/>
          </a:p>
        </p:txBody>
      </p:sp>
    </p:spTree>
    <p:extLst>
      <p:ext uri="{BB962C8B-B14F-4D97-AF65-F5344CB8AC3E}">
        <p14:creationId xmlns:p14="http://schemas.microsoft.com/office/powerpoint/2010/main" val="3367312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latin typeface="Arial"/>
              </a:rPr>
              <a:t>What does the 911 Good Samaritan law do? </a:t>
            </a:r>
          </a:p>
          <a:p>
            <a:pPr algn="just"/>
            <a:endParaRPr lang="en-US" sz="1800" b="1" dirty="0" smtClean="0">
              <a:latin typeface="Garamond"/>
            </a:endParaRPr>
          </a:p>
          <a:p>
            <a:pPr algn="just"/>
            <a:r>
              <a:rPr lang="en-US" sz="1800" b="1" dirty="0" smtClean="0">
                <a:latin typeface="Garamond"/>
              </a:rPr>
              <a:t>The </a:t>
            </a:r>
            <a:r>
              <a:rPr lang="en-US" sz="1800" b="1" dirty="0">
                <a:latin typeface="Garamond"/>
              </a:rPr>
              <a:t>bill includes immunity protections from charge and prosecution </a:t>
            </a:r>
            <a:r>
              <a:rPr lang="en-US" sz="1800" dirty="0">
                <a:latin typeface="Garamond"/>
              </a:rPr>
              <a:t>for possession of drugs up to an A2 felony offense (possession up to 8 oz. of narcotics); alcohol (for underage drinkers); marijuana (any amount); paraphernalia offenses; and </a:t>
            </a:r>
            <a:r>
              <a:rPr lang="en-US" sz="1800" i="1" dirty="0">
                <a:latin typeface="Garamond"/>
              </a:rPr>
              <a:t>sharing </a:t>
            </a:r>
            <a:r>
              <a:rPr lang="en-US" sz="1800" dirty="0">
                <a:latin typeface="Garamond"/>
              </a:rPr>
              <a:t>of drugs (in NY sharing constitutes a “sales” offense). </a:t>
            </a:r>
          </a:p>
          <a:p>
            <a:pPr algn="just"/>
            <a:endParaRPr lang="en-US" sz="1800" dirty="0">
              <a:latin typeface="Garamond"/>
            </a:endParaRPr>
          </a:p>
          <a:p>
            <a:pPr algn="just"/>
            <a:r>
              <a:rPr lang="en-US" sz="1800" b="1" dirty="0">
                <a:latin typeface="Garamond"/>
              </a:rPr>
              <a:t>There are some specific drug charges for which there are NO PROTECTION: </a:t>
            </a:r>
            <a:r>
              <a:rPr lang="en-US" sz="1800" dirty="0">
                <a:latin typeface="Garamond"/>
              </a:rPr>
              <a:t>People in possession of A1 felony amounts of narcotics (NOT marijuana) – this means possessing 8 oz. or more of narcotics – are NOT protected from charge and prosecution. </a:t>
            </a:r>
            <a:endParaRPr lang="en-US" sz="1800" dirty="0"/>
          </a:p>
          <a:p>
            <a:pPr algn="just"/>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24</a:t>
            </a:fld>
            <a:endParaRPr lang="en-US"/>
          </a:p>
        </p:txBody>
      </p:sp>
    </p:spTree>
    <p:extLst>
      <p:ext uri="{BB962C8B-B14F-4D97-AF65-F5344CB8AC3E}">
        <p14:creationId xmlns:p14="http://schemas.microsoft.com/office/powerpoint/2010/main" val="293727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a:effectLst>
                  <a:outerShdw blurRad="38100" dist="38100" dir="2700000" algn="tl">
                    <a:srgbClr val="000000">
                      <a:alpha val="43137"/>
                    </a:srgbClr>
                  </a:outerShdw>
                </a:effectLst>
                <a:latin typeface="Garamond" pitchFamily="18" charset="0"/>
              </a:rPr>
              <a:t>Does the law protect against arrest?</a:t>
            </a:r>
          </a:p>
          <a:p>
            <a:pPr algn="just"/>
            <a:endParaRPr lang="en-US" sz="1800" dirty="0" smtClean="0">
              <a:latin typeface="Garamond" pitchFamily="18" charset="0"/>
            </a:endParaRPr>
          </a:p>
          <a:p>
            <a:pPr algn="just"/>
            <a:r>
              <a:rPr lang="en-US" sz="1800" dirty="0" smtClean="0">
                <a:latin typeface="Garamond" pitchFamily="18" charset="0"/>
              </a:rPr>
              <a:t>In </a:t>
            </a:r>
            <a:r>
              <a:rPr lang="en-US" sz="1800" dirty="0">
                <a:latin typeface="Garamond" pitchFamily="18" charset="0"/>
              </a:rPr>
              <a:t>limited circumstances, yes. The new 911 Good Samaritan law protects against arrest for misdemeanor amounts of narcotic drugs (very small and residual amounts), but not misdemeanor amounts of marijuana. For example, possessions up to 3.5 grams of cocaine and up to 3.5 grams of heroin are misdemeanor drug possession offenses.</a:t>
            </a:r>
          </a:p>
          <a:p>
            <a:pPr algn="just"/>
            <a:endParaRPr lang="en-US" sz="1800" dirty="0">
              <a:latin typeface="Garamond" pitchFamily="18" charset="0"/>
            </a:endParaRPr>
          </a:p>
          <a:p>
            <a:pPr algn="just"/>
            <a:r>
              <a:rPr lang="en-US" sz="1800" dirty="0">
                <a:latin typeface="Garamond" pitchFamily="18" charset="0"/>
              </a:rPr>
              <a:t>The original version of the bill proposed protections from arrest for felony narcotic drug possession – but this provision was reduced to only misdemeanor amounts of narcotic drugs in the final negotiations around the legislation.</a:t>
            </a:r>
          </a:p>
          <a:p>
            <a:pPr algn="just"/>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25</a:t>
            </a:fld>
            <a:endParaRPr lang="en-US"/>
          </a:p>
        </p:txBody>
      </p:sp>
    </p:spTree>
    <p:extLst>
      <p:ext uri="{BB962C8B-B14F-4D97-AF65-F5344CB8AC3E}">
        <p14:creationId xmlns:p14="http://schemas.microsoft.com/office/powerpoint/2010/main" val="38744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a:effectLst>
                  <a:outerShdw blurRad="38100" dist="38100" dir="2700000" algn="tl">
                    <a:srgbClr val="000000">
                      <a:alpha val="43137"/>
                    </a:srgbClr>
                  </a:outerShdw>
                </a:effectLst>
                <a:latin typeface="Garamond" pitchFamily="18" charset="0"/>
              </a:rPr>
              <a:t>Does the law protect the person if they have a warrant or is on parole or probation?</a:t>
            </a:r>
          </a:p>
          <a:p>
            <a:pPr algn="just"/>
            <a:endParaRPr lang="en-US" sz="1800" dirty="0" smtClean="0">
              <a:latin typeface="Garamond" pitchFamily="18" charset="0"/>
            </a:endParaRPr>
          </a:p>
          <a:p>
            <a:pPr algn="just"/>
            <a:r>
              <a:rPr lang="en-US" sz="1800" dirty="0" smtClean="0">
                <a:latin typeface="Garamond" pitchFamily="18" charset="0"/>
              </a:rPr>
              <a:t>The </a:t>
            </a:r>
            <a:r>
              <a:rPr lang="en-US" sz="1800" dirty="0">
                <a:latin typeface="Garamond" pitchFamily="18" charset="0"/>
              </a:rPr>
              <a:t>law does not provide protection from arrest or charge for drug or alcohol possession if you have an open warrant for your arrest. There is also no specific protection by this bill if you are currently on probation or parole.</a:t>
            </a:r>
          </a:p>
          <a:p>
            <a:pPr algn="just"/>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26</a:t>
            </a:fld>
            <a:endParaRPr lang="en-US"/>
          </a:p>
        </p:txBody>
      </p:sp>
    </p:spTree>
    <p:extLst>
      <p:ext uri="{BB962C8B-B14F-4D97-AF65-F5344CB8AC3E}">
        <p14:creationId xmlns:p14="http://schemas.microsoft.com/office/powerpoint/2010/main" val="341763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a:latin typeface="Garamond" pitchFamily="18" charset="0"/>
              </a:rPr>
              <a:t>What happens if I’m accused of selling drugs when I call 911 during an overdose</a:t>
            </a:r>
            <a:r>
              <a:rPr lang="en-US" sz="1800" b="1" dirty="0" smtClean="0">
                <a:latin typeface="Garamond" pitchFamily="18" charset="0"/>
              </a:rPr>
              <a:t>?</a:t>
            </a:r>
          </a:p>
          <a:p>
            <a:pPr algn="just"/>
            <a:endParaRPr lang="en-US" sz="1800" b="1" dirty="0">
              <a:latin typeface="Garamond" pitchFamily="18" charset="0"/>
            </a:endParaRPr>
          </a:p>
          <a:p>
            <a:pPr algn="just"/>
            <a:r>
              <a:rPr lang="en-US" sz="1800" dirty="0">
                <a:latin typeface="Garamond" pitchFamily="18" charset="0"/>
              </a:rPr>
              <a:t>The bill includes affirmative defense for sales of a controlled substance or marijuana when the defendant seeks medical help during an overdose situation. This is a defense similar to “self-defense”. This means that if a person is accused of a drug sales crime or a marijuana sales crime because of evidence discovered at the scene of an overdose, they can be acquitted if they prove that they called for medical help during the overdose.</a:t>
            </a:r>
          </a:p>
          <a:p>
            <a:pPr algn="just"/>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27</a:t>
            </a:fld>
            <a:endParaRPr lang="en-US"/>
          </a:p>
        </p:txBody>
      </p:sp>
    </p:spTree>
    <p:extLst>
      <p:ext uri="{BB962C8B-B14F-4D97-AF65-F5344CB8AC3E}">
        <p14:creationId xmlns:p14="http://schemas.microsoft.com/office/powerpoint/2010/main" val="2243660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a:latin typeface="Garamond" pitchFamily="18" charset="0"/>
              </a:rPr>
              <a:t>What isn’t covered under this law?</a:t>
            </a:r>
          </a:p>
          <a:p>
            <a:pPr algn="just"/>
            <a:endParaRPr lang="en-US" sz="1800" dirty="0" smtClean="0">
              <a:latin typeface="Garamond" pitchFamily="18" charset="0"/>
            </a:endParaRPr>
          </a:p>
          <a:p>
            <a:pPr algn="just"/>
            <a:r>
              <a:rPr lang="en-US" sz="1800" dirty="0" smtClean="0">
                <a:latin typeface="Garamond" pitchFamily="18" charset="0"/>
              </a:rPr>
              <a:t>Exclusions </a:t>
            </a:r>
            <a:r>
              <a:rPr lang="en-US" sz="1800" dirty="0">
                <a:latin typeface="Garamond" pitchFamily="18" charset="0"/>
              </a:rPr>
              <a:t>from this provision: A1 and A2 sales offenses, but the act of seeking medical help during an overdose is included as a mitigating factor for these offenses during sentencing. This means that, in the court proceedings, the defendant can ask the judge to consider, during sentencing, the fact that the defendant called 911 in order to save a life.</a:t>
            </a:r>
          </a:p>
          <a:p>
            <a:pPr algn="just"/>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28</a:t>
            </a:fld>
            <a:endParaRPr lang="en-US"/>
          </a:p>
        </p:txBody>
      </p:sp>
    </p:spTree>
    <p:extLst>
      <p:ext uri="{BB962C8B-B14F-4D97-AF65-F5344CB8AC3E}">
        <p14:creationId xmlns:p14="http://schemas.microsoft.com/office/powerpoint/2010/main" val="4110235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sz="1800" b="1" i="1" dirty="0">
                <a:latin typeface="Garamond" pitchFamily="18" charset="0"/>
              </a:rPr>
              <a:t>Also excluded:  </a:t>
            </a:r>
            <a:r>
              <a:rPr lang="en-US" sz="1800" dirty="0">
                <a:latin typeface="Garamond" pitchFamily="18" charset="0"/>
              </a:rPr>
              <a:t>the individual cannot be previously convicted for an A1, A2, or B drug felony sales or attempted sales offense.</a:t>
            </a:r>
          </a:p>
          <a:p>
            <a:pPr algn="just"/>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29</a:t>
            </a:fld>
            <a:endParaRPr lang="en-US"/>
          </a:p>
        </p:txBody>
      </p:sp>
    </p:spTree>
    <p:extLst>
      <p:ext uri="{BB962C8B-B14F-4D97-AF65-F5344CB8AC3E}">
        <p14:creationId xmlns:p14="http://schemas.microsoft.com/office/powerpoint/2010/main" val="412962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737100" cy="3449637"/>
          </a:xfrm>
        </p:spPr>
      </p:sp>
      <p:sp>
        <p:nvSpPr>
          <p:cNvPr id="3" name="Notes Placeholder 2"/>
          <p:cNvSpPr>
            <a:spLocks noGrp="1"/>
          </p:cNvSpPr>
          <p:nvPr>
            <p:ph type="body" idx="1"/>
          </p:nvPr>
        </p:nvSpPr>
        <p:spPr/>
        <p:txBody>
          <a:bodyPr/>
          <a:lstStyle/>
          <a:p>
            <a:pPr algn="just"/>
            <a:r>
              <a:rPr lang="en-US" sz="1600" b="1" dirty="0" smtClean="0"/>
              <a:t>The Statistics are alarming. According to the Suffolk County Medical Examiners Office: In Suffolk County alone, </a:t>
            </a:r>
            <a:r>
              <a:rPr lang="en-US" sz="1600" dirty="0" smtClean="0"/>
              <a:t>there have been 348 Heroin Deaths, and 1,040 </a:t>
            </a:r>
            <a:r>
              <a:rPr lang="en-US" sz="1600" dirty="0"/>
              <a:t>deaths </a:t>
            </a:r>
            <a:r>
              <a:rPr lang="en-US" sz="1600" dirty="0" smtClean="0"/>
              <a:t>related to opiate overdoses from 2004 to 2011. </a:t>
            </a:r>
            <a:endParaRPr lang="en-US" sz="16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3</a:t>
            </a:fld>
            <a:endParaRPr lang="en-US"/>
          </a:p>
        </p:txBody>
      </p:sp>
    </p:spTree>
    <p:extLst>
      <p:ext uri="{BB962C8B-B14F-4D97-AF65-F5344CB8AC3E}">
        <p14:creationId xmlns:p14="http://schemas.microsoft.com/office/powerpoint/2010/main" val="771019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smtClean="0"/>
              <a:t>The administration of Intranasal Narcan from Suffolk County Police Officers has proven to be a success. Narcan saves Lives!</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30</a:t>
            </a:fld>
            <a:endParaRPr lang="en-US"/>
          </a:p>
        </p:txBody>
      </p:sp>
    </p:spTree>
    <p:extLst>
      <p:ext uri="{BB962C8B-B14F-4D97-AF65-F5344CB8AC3E}">
        <p14:creationId xmlns:p14="http://schemas.microsoft.com/office/powerpoint/2010/main" val="2003481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7931E-5639-4185-8828-AB45C8F663DE}" type="slidenum">
              <a:rPr lang="en-US" smtClean="0"/>
              <a:pPr/>
              <a:t>31</a:t>
            </a:fld>
            <a:endParaRPr lang="en-US"/>
          </a:p>
        </p:txBody>
      </p:sp>
    </p:spTree>
    <p:extLst>
      <p:ext uri="{BB962C8B-B14F-4D97-AF65-F5344CB8AC3E}">
        <p14:creationId xmlns:p14="http://schemas.microsoft.com/office/powerpoint/2010/main" val="169401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dirty="0" smtClean="0"/>
              <a:t>In the first 3-months of 2012, there have been 68 deaths due to opiate overdoses. With a large number occurring in the Towns of Brookhaven and Islip.</a:t>
            </a:r>
            <a:endParaRPr lang="en-US" sz="16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4</a:t>
            </a:fld>
            <a:endParaRPr lang="en-US"/>
          </a:p>
        </p:txBody>
      </p:sp>
    </p:spTree>
    <p:extLst>
      <p:ext uri="{BB962C8B-B14F-4D97-AF65-F5344CB8AC3E}">
        <p14:creationId xmlns:p14="http://schemas.microsoft.com/office/powerpoint/2010/main" val="277242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WHY are there so many overdoses related to opiates?</a:t>
            </a:r>
          </a:p>
          <a:p>
            <a:endParaRPr lang="en-US" dirty="0"/>
          </a:p>
          <a:p>
            <a:pPr algn="just"/>
            <a:r>
              <a:rPr lang="en-US" sz="1800" dirty="0" smtClean="0"/>
              <a:t>Heroin is cheap and highly addictive. People of all ages and socio-economic backgrounds are not resistant to this plague. </a:t>
            </a:r>
            <a:r>
              <a:rPr lang="en-US" sz="1800" dirty="0"/>
              <a:t>After dip in 80’s opiate abuse has increased since </a:t>
            </a:r>
            <a:r>
              <a:rPr lang="en-US" sz="1800" dirty="0" smtClean="0"/>
              <a:t>90’s. The heroin of the 80’s was &lt;10% pure making injection the only way to get high.</a:t>
            </a:r>
          </a:p>
          <a:p>
            <a:endParaRPr lang="en-US" sz="1800" dirty="0"/>
          </a:p>
          <a:p>
            <a:pPr algn="just"/>
            <a:r>
              <a:rPr lang="en-US" sz="1800" dirty="0" smtClean="0"/>
              <a:t>Dealers are now distributing heroin that is &gt;60% pure allowing people to snort it to get high. </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5</a:t>
            </a:fld>
            <a:endParaRPr lang="en-US"/>
          </a:p>
        </p:txBody>
      </p:sp>
    </p:spTree>
    <p:extLst>
      <p:ext uri="{BB962C8B-B14F-4D97-AF65-F5344CB8AC3E}">
        <p14:creationId xmlns:p14="http://schemas.microsoft.com/office/powerpoint/2010/main" val="66364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Some commonly used schedule II Controlled Substances include:</a:t>
            </a:r>
          </a:p>
          <a:p>
            <a:pPr marL="171450" indent="-171450">
              <a:buFont typeface="Arial" pitchFamily="34" charset="0"/>
              <a:buChar char="•"/>
            </a:pPr>
            <a:r>
              <a:rPr lang="en-US" sz="1600" dirty="0" smtClean="0"/>
              <a:t>Opium</a:t>
            </a:r>
            <a:endParaRPr lang="en-US" sz="1600" dirty="0"/>
          </a:p>
          <a:p>
            <a:pPr marL="171450" indent="-171450">
              <a:buFont typeface="Arial" pitchFamily="34" charset="0"/>
              <a:buChar char="•"/>
            </a:pPr>
            <a:r>
              <a:rPr lang="en-US" sz="1600" dirty="0"/>
              <a:t>Codeine</a:t>
            </a:r>
          </a:p>
          <a:p>
            <a:pPr marL="171450" indent="-171450">
              <a:buFont typeface="Arial" pitchFamily="34" charset="0"/>
              <a:buChar char="•"/>
            </a:pPr>
            <a:r>
              <a:rPr lang="en-US" sz="1600" dirty="0"/>
              <a:t>Morphine</a:t>
            </a:r>
          </a:p>
          <a:p>
            <a:pPr marL="171450" indent="-171450">
              <a:buFont typeface="Arial" pitchFamily="34" charset="0"/>
              <a:buChar char="•"/>
            </a:pPr>
            <a:r>
              <a:rPr lang="en-US" sz="1600" dirty="0"/>
              <a:t>Tramadol (Ultram)</a:t>
            </a:r>
          </a:p>
          <a:p>
            <a:pPr marL="171450" indent="-171450">
              <a:buFont typeface="Arial" pitchFamily="34" charset="0"/>
              <a:buChar char="•"/>
            </a:pPr>
            <a:r>
              <a:rPr lang="en-US" sz="1600" dirty="0"/>
              <a:t>Methadone</a:t>
            </a:r>
          </a:p>
          <a:p>
            <a:pPr marL="171450" indent="-171450">
              <a:buFont typeface="Arial" pitchFamily="34" charset="0"/>
              <a:buChar char="•"/>
            </a:pPr>
            <a:r>
              <a:rPr lang="en-US" sz="1600" dirty="0"/>
              <a:t>Buprenorphine (</a:t>
            </a:r>
            <a:r>
              <a:rPr lang="en-US" sz="1600" dirty="0" err="1"/>
              <a:t>Subutex</a:t>
            </a:r>
            <a:r>
              <a:rPr lang="en-US" sz="1600" dirty="0"/>
              <a:t>)</a:t>
            </a:r>
          </a:p>
          <a:p>
            <a:pPr marL="171450" indent="-171450">
              <a:buFont typeface="Arial" pitchFamily="34" charset="0"/>
              <a:buChar char="•"/>
            </a:pPr>
            <a:r>
              <a:rPr lang="en-US" sz="1600" dirty="0"/>
              <a:t>Propoxyphene (Darvocet)</a:t>
            </a:r>
          </a:p>
          <a:p>
            <a:pPr marL="171450" indent="-171450">
              <a:buFont typeface="Arial" pitchFamily="34" charset="0"/>
              <a:buChar char="•"/>
            </a:pPr>
            <a:r>
              <a:rPr lang="en-US" sz="1600" dirty="0" err="1"/>
              <a:t>Pethidine</a:t>
            </a:r>
            <a:r>
              <a:rPr lang="en-US" sz="1600" dirty="0"/>
              <a:t> (Demerol)</a:t>
            </a:r>
          </a:p>
          <a:p>
            <a:pPr marL="171450" indent="-171450">
              <a:buFont typeface="Arial" pitchFamily="34" charset="0"/>
              <a:buChar char="•"/>
            </a:pPr>
            <a:r>
              <a:rPr lang="en-US" sz="1600" dirty="0"/>
              <a:t>Hydrocodone (</a:t>
            </a:r>
            <a:r>
              <a:rPr lang="en-US" sz="1600" dirty="0" err="1"/>
              <a:t>Lortab</a:t>
            </a:r>
            <a:r>
              <a:rPr lang="en-US" sz="1600" dirty="0"/>
              <a:t>/Vicodin)</a:t>
            </a:r>
          </a:p>
          <a:p>
            <a:pPr marL="171450" indent="-171450">
              <a:buFont typeface="Arial" pitchFamily="34" charset="0"/>
              <a:buChar char="•"/>
            </a:pPr>
            <a:r>
              <a:rPr lang="en-US" sz="1600" dirty="0"/>
              <a:t>Oxycodone (Percocet, </a:t>
            </a:r>
            <a:r>
              <a:rPr lang="en-US" sz="1600" dirty="0" err="1"/>
              <a:t>Oxycontin</a:t>
            </a:r>
            <a:r>
              <a:rPr lang="en-US" sz="1600" dirty="0"/>
              <a:t>)</a:t>
            </a:r>
          </a:p>
          <a:p>
            <a:pPr marL="171450" indent="-171450">
              <a:buFont typeface="Arial" pitchFamily="34" charset="0"/>
              <a:buChar char="•"/>
            </a:pPr>
            <a:r>
              <a:rPr lang="en-US" sz="1600" dirty="0" err="1"/>
              <a:t>Hydromorphone</a:t>
            </a:r>
            <a:r>
              <a:rPr lang="en-US" sz="1600" dirty="0"/>
              <a:t> (Dilaudid)</a:t>
            </a:r>
          </a:p>
          <a:p>
            <a:pPr marL="171450" indent="-171450">
              <a:buFont typeface="Arial" pitchFamily="34" charset="0"/>
              <a:buChar char="•"/>
            </a:pPr>
            <a:r>
              <a:rPr lang="en-US" sz="1600" dirty="0" err="1"/>
              <a:t>Oxymorphone</a:t>
            </a:r>
            <a:r>
              <a:rPr lang="en-US" sz="1600" dirty="0"/>
              <a:t> (</a:t>
            </a:r>
            <a:r>
              <a:rPr lang="en-US" sz="1600" dirty="0" err="1"/>
              <a:t>Opana</a:t>
            </a:r>
            <a:r>
              <a:rPr lang="en-US" sz="1600" dirty="0"/>
              <a:t>)</a:t>
            </a:r>
          </a:p>
          <a:p>
            <a:pPr marL="171450" indent="-171450">
              <a:buFont typeface="Arial" pitchFamily="34" charset="0"/>
              <a:buChar char="•"/>
            </a:pPr>
            <a:r>
              <a:rPr lang="en-US" sz="1600" dirty="0"/>
              <a:t>Fentanyl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6</a:t>
            </a:fld>
            <a:endParaRPr lang="en-US"/>
          </a:p>
        </p:txBody>
      </p:sp>
    </p:spTree>
    <p:extLst>
      <p:ext uri="{BB962C8B-B14F-4D97-AF65-F5344CB8AC3E}">
        <p14:creationId xmlns:p14="http://schemas.microsoft.com/office/powerpoint/2010/main" val="358619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smtClean="0"/>
              <a:t>So what signs and symptoms do we look for when a person overdoses on an opiate?</a:t>
            </a:r>
          </a:p>
          <a:p>
            <a:pPr marL="285750" indent="-285750">
              <a:buFont typeface="Arial" pitchFamily="34" charset="0"/>
              <a:buChar char="•"/>
            </a:pPr>
            <a:r>
              <a:rPr lang="en-US" sz="1800" dirty="0" smtClean="0"/>
              <a:t>Miosis or pin-point pupils.</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7</a:t>
            </a:fld>
            <a:endParaRPr lang="en-US"/>
          </a:p>
        </p:txBody>
      </p:sp>
    </p:spTree>
    <p:extLst>
      <p:ext uri="{BB962C8B-B14F-4D97-AF65-F5344CB8AC3E}">
        <p14:creationId xmlns:p14="http://schemas.microsoft.com/office/powerpoint/2010/main" val="38269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370189"/>
            <a:ext cx="5487022" cy="4268191"/>
          </a:xfrm>
        </p:spPr>
        <p:txBody>
          <a:bodyPr/>
          <a:lstStyle/>
          <a:p>
            <a:pPr algn="just"/>
            <a:r>
              <a:rPr lang="en-US" sz="1800" dirty="0" smtClean="0"/>
              <a:t>Overdoses occur when the patient injects or snorts high potency heroin.</a:t>
            </a:r>
          </a:p>
          <a:p>
            <a:pPr algn="just"/>
            <a:endParaRPr lang="en-US" sz="1800" dirty="0" smtClean="0"/>
          </a:p>
          <a:p>
            <a:pPr algn="just"/>
            <a:r>
              <a:rPr lang="en-US" sz="1800" dirty="0" smtClean="0"/>
              <a:t>Or </a:t>
            </a:r>
          </a:p>
          <a:p>
            <a:pPr algn="just"/>
            <a:endParaRPr lang="en-US" sz="1800" dirty="0" smtClean="0"/>
          </a:p>
          <a:p>
            <a:pPr algn="just"/>
            <a:r>
              <a:rPr lang="en-US" sz="1800" dirty="0" smtClean="0"/>
              <a:t>When a person takes alcohol, benzodiazepines (Valium) in addition to heroin can cause someone to overdose because valium, alcohol, and heroin all cause respiratory and CNS depression.</a:t>
            </a:r>
          </a:p>
          <a:p>
            <a:pPr algn="just"/>
            <a:endParaRPr lang="en-US" sz="1800" dirty="0"/>
          </a:p>
          <a:p>
            <a:pPr algn="just"/>
            <a:r>
              <a:rPr lang="en-US" sz="1800" dirty="0" smtClean="0"/>
              <a:t>Or</a:t>
            </a:r>
          </a:p>
          <a:p>
            <a:pPr algn="just"/>
            <a:endParaRPr lang="en-US" sz="1800" dirty="0"/>
          </a:p>
          <a:p>
            <a:pPr algn="just"/>
            <a:r>
              <a:rPr lang="en-US" sz="1800" dirty="0" smtClean="0"/>
              <a:t>Persons who have a decreased tolerance after abstinence, such as release from jail, or relapse after detox or recovery.</a:t>
            </a:r>
            <a:endParaRPr lang="en-US" sz="18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8</a:t>
            </a:fld>
            <a:endParaRPr lang="en-US"/>
          </a:p>
        </p:txBody>
      </p:sp>
    </p:spTree>
    <p:extLst>
      <p:ext uri="{BB962C8B-B14F-4D97-AF65-F5344CB8AC3E}">
        <p14:creationId xmlns:p14="http://schemas.microsoft.com/office/powerpoint/2010/main" val="414502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dirty="0" smtClean="0"/>
              <a:t>Naloxone (Narcan) is a safe medication that blocks the effects of opiates. If it is administered to a person who has not taken opiates it will not have any effect on them. Naloxone </a:t>
            </a:r>
            <a:r>
              <a:rPr lang="en-US" sz="1600" dirty="0"/>
              <a:t>is an opioid antagonist already utilized by </a:t>
            </a:r>
            <a:r>
              <a:rPr lang="en-US" sz="1600" dirty="0" smtClean="0"/>
              <a:t>medical professionals</a:t>
            </a:r>
            <a:r>
              <a:rPr lang="en-US" sz="1600" dirty="0"/>
              <a:t>.</a:t>
            </a:r>
          </a:p>
          <a:p>
            <a:pPr marL="285750" indent="-285750" algn="just">
              <a:buFont typeface="Arial" pitchFamily="34" charset="0"/>
              <a:buChar char="•"/>
            </a:pPr>
            <a:r>
              <a:rPr lang="en-US" sz="1600" dirty="0" smtClean="0"/>
              <a:t>It ejects </a:t>
            </a:r>
            <a:r>
              <a:rPr lang="en-US" sz="1600" dirty="0"/>
              <a:t>heroin and other opioids from receptors in the brain reversing </a:t>
            </a:r>
            <a:r>
              <a:rPr lang="en-US" sz="1600" dirty="0" smtClean="0"/>
              <a:t>the respiratory </a:t>
            </a:r>
            <a:r>
              <a:rPr lang="en-US" sz="1600" dirty="0"/>
              <a:t>depression caused by an </a:t>
            </a:r>
            <a:r>
              <a:rPr lang="en-US" sz="1600" dirty="0" smtClean="0"/>
              <a:t>overdose.</a:t>
            </a:r>
          </a:p>
          <a:p>
            <a:pPr marL="285750" indent="-285750" algn="just">
              <a:buFont typeface="Arial" pitchFamily="34" charset="0"/>
              <a:buChar char="•"/>
            </a:pPr>
            <a:r>
              <a:rPr lang="en-US" sz="1600" dirty="0" smtClean="0"/>
              <a:t>It has </a:t>
            </a:r>
            <a:r>
              <a:rPr lang="en-US" sz="1600" dirty="0"/>
              <a:t>no pharmacological effect and has no potential for </a:t>
            </a:r>
            <a:r>
              <a:rPr lang="en-US" sz="1600" dirty="0" smtClean="0"/>
              <a:t>abuse (non-scheduled).</a:t>
            </a:r>
          </a:p>
          <a:p>
            <a:pPr marL="285750" indent="-285750" algn="just">
              <a:buFont typeface="Arial" pitchFamily="34" charset="0"/>
              <a:buChar char="•"/>
            </a:pPr>
            <a:r>
              <a:rPr lang="en-US" sz="1600" dirty="0" smtClean="0"/>
              <a:t>It can </a:t>
            </a:r>
            <a:r>
              <a:rPr lang="en-US" sz="1600" dirty="0"/>
              <a:t>be safely administered by intranasal, intravenous </a:t>
            </a:r>
            <a:r>
              <a:rPr lang="en-US" sz="1600" dirty="0" smtClean="0"/>
              <a:t>or intramuscular injection.</a:t>
            </a:r>
          </a:p>
          <a:p>
            <a:pPr marL="285750" indent="-285750" algn="just">
              <a:buFont typeface="Arial" pitchFamily="34" charset="0"/>
              <a:buChar char="•"/>
            </a:pPr>
            <a:r>
              <a:rPr lang="en-US" sz="1600" dirty="0" smtClean="0"/>
              <a:t>Few </a:t>
            </a:r>
            <a:r>
              <a:rPr lang="en-US" sz="1600" dirty="0"/>
              <a:t>serious negative side effects reported with administration </a:t>
            </a:r>
            <a:r>
              <a:rPr lang="en-US" sz="1600" dirty="0" smtClean="0"/>
              <a:t>are usually </a:t>
            </a:r>
            <a:r>
              <a:rPr lang="en-US" sz="1600" dirty="0"/>
              <a:t>associated with the onset of withdrawal symptoms </a:t>
            </a:r>
            <a:r>
              <a:rPr lang="en-US" sz="1600" dirty="0" smtClean="0"/>
              <a:t>or health </a:t>
            </a:r>
            <a:r>
              <a:rPr lang="en-US" sz="1600" dirty="0"/>
              <a:t>problems unrelated to </a:t>
            </a:r>
            <a:r>
              <a:rPr lang="en-US" sz="1600" dirty="0" smtClean="0"/>
              <a:t>Naloxone.</a:t>
            </a:r>
          </a:p>
          <a:p>
            <a:pPr marL="285750" indent="-285750" algn="just">
              <a:buFont typeface="Arial" pitchFamily="34" charset="0"/>
              <a:buChar char="•"/>
            </a:pPr>
            <a:r>
              <a:rPr lang="en-US" sz="1600" dirty="0" smtClean="0"/>
              <a:t>Administered </a:t>
            </a:r>
            <a:r>
              <a:rPr lang="en-US" sz="1600" dirty="0"/>
              <a:t>by emergency medical professionals as </a:t>
            </a:r>
            <a:r>
              <a:rPr lang="en-US" sz="1600" dirty="0" smtClean="0"/>
              <a:t>the standard </a:t>
            </a:r>
            <a:r>
              <a:rPr lang="en-US" sz="1600" dirty="0"/>
              <a:t>treatment for a suspected opioid overdose.</a:t>
            </a:r>
          </a:p>
          <a:p>
            <a:pPr algn="just"/>
            <a:endParaRPr lang="en-US" sz="2000" dirty="0"/>
          </a:p>
        </p:txBody>
      </p:sp>
      <p:sp>
        <p:nvSpPr>
          <p:cNvPr id="4" name="Slide Number Placeholder 3"/>
          <p:cNvSpPr>
            <a:spLocks noGrp="1"/>
          </p:cNvSpPr>
          <p:nvPr>
            <p:ph type="sldNum" sz="quarter" idx="10"/>
          </p:nvPr>
        </p:nvSpPr>
        <p:spPr/>
        <p:txBody>
          <a:bodyPr/>
          <a:lstStyle/>
          <a:p>
            <a:fld id="{04C7931E-5639-4185-8828-AB45C8F663DE}" type="slidenum">
              <a:rPr lang="en-US" smtClean="0"/>
              <a:pPr/>
              <a:t>9</a:t>
            </a:fld>
            <a:endParaRPr lang="en-US"/>
          </a:p>
        </p:txBody>
      </p:sp>
    </p:spTree>
    <p:extLst>
      <p:ext uri="{BB962C8B-B14F-4D97-AF65-F5344CB8AC3E}">
        <p14:creationId xmlns:p14="http://schemas.microsoft.com/office/powerpoint/2010/main" val="125910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8C4AB7-F779-4789-B0E8-5D426C4030AA}" type="datetime1">
              <a:rPr lang="en-US" smtClean="0"/>
              <a:pPr>
                <a:defRPr/>
              </a:pPr>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951D4A-2D53-41DD-BD6A-FFBAE79682EF}" type="slidenum">
              <a:rPr lang="en-US"/>
              <a:pPr>
                <a:defRPr/>
              </a:pPr>
              <a:t>‹#›</a:t>
            </a:fld>
            <a:endParaRPr lang="en-US"/>
          </a:p>
        </p:txBody>
      </p:sp>
    </p:spTree>
    <p:extLst>
      <p:ext uri="{BB962C8B-B14F-4D97-AF65-F5344CB8AC3E}">
        <p14:creationId xmlns:p14="http://schemas.microsoft.com/office/powerpoint/2010/main" val="332494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25D527-FC25-4A74-931E-FCDAE4B50976}" type="datetime1">
              <a:rPr lang="en-US" smtClean="0"/>
              <a:pPr>
                <a:defRPr/>
              </a:pPr>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47A8B-27AE-4FA9-AA11-89B5BEB9293C}" type="slidenum">
              <a:rPr lang="en-US"/>
              <a:pPr>
                <a:defRPr/>
              </a:pPr>
              <a:t>‹#›</a:t>
            </a:fld>
            <a:endParaRPr lang="en-US"/>
          </a:p>
        </p:txBody>
      </p:sp>
    </p:spTree>
    <p:extLst>
      <p:ext uri="{BB962C8B-B14F-4D97-AF65-F5344CB8AC3E}">
        <p14:creationId xmlns:p14="http://schemas.microsoft.com/office/powerpoint/2010/main" val="20480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57D8F8-18A2-4BC3-B88D-8354D7169F53}" type="datetime1">
              <a:rPr lang="en-US" smtClean="0"/>
              <a:pPr>
                <a:defRPr/>
              </a:pPr>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B5DF1-90D0-437C-A5CE-F6BFDB34928E}" type="slidenum">
              <a:rPr lang="en-US"/>
              <a:pPr>
                <a:defRPr/>
              </a:pPr>
              <a:t>‹#›</a:t>
            </a:fld>
            <a:endParaRPr lang="en-US"/>
          </a:p>
        </p:txBody>
      </p:sp>
    </p:spTree>
    <p:extLst>
      <p:ext uri="{BB962C8B-B14F-4D97-AF65-F5344CB8AC3E}">
        <p14:creationId xmlns:p14="http://schemas.microsoft.com/office/powerpoint/2010/main" val="126756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5A39BD-0C8E-4C04-8F5D-3E380F4A4073}" type="datetime1">
              <a:rPr lang="en-US" smtClean="0"/>
              <a:pPr>
                <a:defRPr/>
              </a:pPr>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EA6410-02DA-4946-BA63-6738EC425AAD}" type="slidenum">
              <a:rPr lang="en-US"/>
              <a:pPr>
                <a:defRPr/>
              </a:pPr>
              <a:t>‹#›</a:t>
            </a:fld>
            <a:endParaRPr lang="en-US"/>
          </a:p>
        </p:txBody>
      </p:sp>
    </p:spTree>
    <p:extLst>
      <p:ext uri="{BB962C8B-B14F-4D97-AF65-F5344CB8AC3E}">
        <p14:creationId xmlns:p14="http://schemas.microsoft.com/office/powerpoint/2010/main" val="152055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D3CD96-66BE-4834-9B39-3B8169A440D9}" type="datetime1">
              <a:rPr lang="en-US" smtClean="0"/>
              <a:pPr>
                <a:defRPr/>
              </a:pPr>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BFE2D2-6901-4350-AB0A-14E204F645D1}" type="slidenum">
              <a:rPr lang="en-US"/>
              <a:pPr>
                <a:defRPr/>
              </a:pPr>
              <a:t>‹#›</a:t>
            </a:fld>
            <a:endParaRPr lang="en-US"/>
          </a:p>
        </p:txBody>
      </p:sp>
    </p:spTree>
    <p:extLst>
      <p:ext uri="{BB962C8B-B14F-4D97-AF65-F5344CB8AC3E}">
        <p14:creationId xmlns:p14="http://schemas.microsoft.com/office/powerpoint/2010/main" val="60784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2D91AB-6A5C-4198-940D-F77236D9F488}" type="datetime1">
              <a:rPr lang="en-US" smtClean="0"/>
              <a:pPr>
                <a:defRPr/>
              </a:pPr>
              <a:t>9/3/2014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F0D46E-DF00-4C97-A691-4413D522498D}" type="slidenum">
              <a:rPr lang="en-US"/>
              <a:pPr>
                <a:defRPr/>
              </a:pPr>
              <a:t>‹#›</a:t>
            </a:fld>
            <a:endParaRPr lang="en-US"/>
          </a:p>
        </p:txBody>
      </p:sp>
    </p:spTree>
    <p:extLst>
      <p:ext uri="{BB962C8B-B14F-4D97-AF65-F5344CB8AC3E}">
        <p14:creationId xmlns:p14="http://schemas.microsoft.com/office/powerpoint/2010/main" val="311719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34FAC1-04D7-4535-97BD-28DEF5011E34}" type="datetime1">
              <a:rPr lang="en-US" smtClean="0"/>
              <a:pPr>
                <a:defRPr/>
              </a:pPr>
              <a:t>9/3/2014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FD8740-B2AE-405F-A56F-4178A1E84499}" type="slidenum">
              <a:rPr lang="en-US"/>
              <a:pPr>
                <a:defRPr/>
              </a:pPr>
              <a:t>‹#›</a:t>
            </a:fld>
            <a:endParaRPr lang="en-US"/>
          </a:p>
        </p:txBody>
      </p:sp>
    </p:spTree>
    <p:extLst>
      <p:ext uri="{BB962C8B-B14F-4D97-AF65-F5344CB8AC3E}">
        <p14:creationId xmlns:p14="http://schemas.microsoft.com/office/powerpoint/2010/main" val="390090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EADD47-1329-40B7-94A4-1CEA039E5FEC}" type="datetime1">
              <a:rPr lang="en-US" smtClean="0"/>
              <a:pPr>
                <a:defRPr/>
              </a:pPr>
              <a:t>9/3/2014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8FC06D-BD90-4ED3-A1AF-1464D5D4BD04}" type="slidenum">
              <a:rPr lang="en-US"/>
              <a:pPr>
                <a:defRPr/>
              </a:pPr>
              <a:t>‹#›</a:t>
            </a:fld>
            <a:endParaRPr lang="en-US"/>
          </a:p>
        </p:txBody>
      </p:sp>
    </p:spTree>
    <p:extLst>
      <p:ext uri="{BB962C8B-B14F-4D97-AF65-F5344CB8AC3E}">
        <p14:creationId xmlns:p14="http://schemas.microsoft.com/office/powerpoint/2010/main" val="408875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A35F2D-FD91-4932-A394-9228941E1E41}" type="datetime1">
              <a:rPr lang="en-US" smtClean="0"/>
              <a:pPr>
                <a:defRPr/>
              </a:pPr>
              <a:t>9/3/2014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4FE208-2011-438F-811D-02DDA84AECF6}" type="slidenum">
              <a:rPr lang="en-US"/>
              <a:pPr>
                <a:defRPr/>
              </a:pPr>
              <a:t>‹#›</a:t>
            </a:fld>
            <a:endParaRPr lang="en-US"/>
          </a:p>
        </p:txBody>
      </p:sp>
    </p:spTree>
    <p:extLst>
      <p:ext uri="{BB962C8B-B14F-4D97-AF65-F5344CB8AC3E}">
        <p14:creationId xmlns:p14="http://schemas.microsoft.com/office/powerpoint/2010/main" val="248225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DAA143-FA26-4102-BD21-33A770C44298}" type="datetime1">
              <a:rPr lang="en-US" smtClean="0"/>
              <a:pPr>
                <a:defRPr/>
              </a:pPr>
              <a:t>9/3/2014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CA9CEE-CEF2-4D72-AE26-685C00A996BE}" type="slidenum">
              <a:rPr lang="en-US"/>
              <a:pPr>
                <a:defRPr/>
              </a:pPr>
              <a:t>‹#›</a:t>
            </a:fld>
            <a:endParaRPr lang="en-US"/>
          </a:p>
        </p:txBody>
      </p:sp>
    </p:spTree>
    <p:extLst>
      <p:ext uri="{BB962C8B-B14F-4D97-AF65-F5344CB8AC3E}">
        <p14:creationId xmlns:p14="http://schemas.microsoft.com/office/powerpoint/2010/main" val="208598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FECA58-43DE-4528-A3F9-1429BDCC3B32}" type="datetime1">
              <a:rPr lang="en-US" smtClean="0"/>
              <a:pPr>
                <a:defRPr/>
              </a:pPr>
              <a:t>9/3/2014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032030-034B-4637-BDC7-F5787136335E}" type="slidenum">
              <a:rPr lang="en-US"/>
              <a:pPr>
                <a:defRPr/>
              </a:pPr>
              <a:t>‹#›</a:t>
            </a:fld>
            <a:endParaRPr lang="en-US"/>
          </a:p>
        </p:txBody>
      </p:sp>
    </p:spTree>
    <p:extLst>
      <p:ext uri="{BB962C8B-B14F-4D97-AF65-F5344CB8AC3E}">
        <p14:creationId xmlns:p14="http://schemas.microsoft.com/office/powerpoint/2010/main" val="3266700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20E044-C468-4EB1-A12F-623AAB039241}" type="datetime1">
              <a:rPr lang="en-US" smtClean="0"/>
              <a:pPr>
                <a:defRPr/>
              </a:pPr>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C14937-9F8D-4D77-8C08-7A9F7E786060}" type="slidenum">
              <a:rPr lang="en-US"/>
              <a:pPr>
                <a:defRPr/>
              </a:pPr>
              <a:t>‹#›</a:t>
            </a:fld>
            <a:endParaRPr lang="en-US"/>
          </a:p>
        </p:txBody>
      </p:sp>
      <p:pic>
        <p:nvPicPr>
          <p:cNvPr id="103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91400" y="228600"/>
            <a:ext cx="1560513"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422618"/>
            <a:ext cx="7772400" cy="1470025"/>
          </a:xfrm>
        </p:spPr>
        <p:txBody>
          <a:bodyPr/>
          <a:lstStyle/>
          <a:p>
            <a:pPr eaLnBrk="1" hangingPunct="1"/>
            <a:r>
              <a:rPr lang="en-US" sz="6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Suffolk County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Police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Department</a:t>
            </a:r>
          </a:p>
        </p:txBody>
      </p:sp>
      <p:sp>
        <p:nvSpPr>
          <p:cNvPr id="3" name="Subtitle 2"/>
          <p:cNvSpPr>
            <a:spLocks noGrp="1"/>
          </p:cNvSpPr>
          <p:nvPr>
            <p:ph type="subTitle" idx="1"/>
          </p:nvPr>
        </p:nvSpPr>
        <p:spPr>
          <a:xfrm>
            <a:off x="1295400" y="4267200"/>
            <a:ext cx="6400800" cy="2362200"/>
          </a:xfrm>
        </p:spPr>
        <p:txBody>
          <a:bodyPr rtlCol="0">
            <a:normAutofit fontScale="25000" lnSpcReduction="20000"/>
          </a:bodyPr>
          <a:lstStyle/>
          <a:p>
            <a:pPr eaLnBrk="1" fontAlgn="auto" hangingPunct="1">
              <a:spcAft>
                <a:spcPts val="0"/>
              </a:spcAft>
              <a:buFont typeface="Arial" pitchFamily="34" charset="0"/>
              <a:buNone/>
              <a:defRPr/>
            </a:pPr>
            <a:endParaRPr lang="en-US" b="1" dirty="0" smtClean="0">
              <a:solidFill>
                <a:schemeClr val="bg1"/>
              </a:solidFill>
              <a:effectLst>
                <a:outerShdw blurRad="38100" dist="38100" dir="2700000" algn="tl">
                  <a:srgbClr val="000000">
                    <a:alpha val="43137"/>
                  </a:srgbClr>
                </a:outerShdw>
              </a:effectLst>
              <a:latin typeface="Arial Black" pitchFamily="34" charset="0"/>
            </a:endParaRPr>
          </a:p>
          <a:p>
            <a:pPr eaLnBrk="1" fontAlgn="auto" hangingPunct="1">
              <a:spcAft>
                <a:spcPts val="0"/>
              </a:spcAft>
              <a:buFont typeface="Arial" pitchFamily="34" charset="0"/>
              <a:buNone/>
              <a:defRPr/>
            </a:pPr>
            <a:r>
              <a:rPr lang="en-US" sz="14400" b="1" dirty="0" smtClean="0">
                <a:solidFill>
                  <a:schemeClr val="bg1"/>
                </a:solidFill>
                <a:effectLst>
                  <a:outerShdw blurRad="38100" dist="38100" dir="2700000" algn="tl">
                    <a:srgbClr val="000000">
                      <a:alpha val="43137"/>
                    </a:srgbClr>
                  </a:outerShdw>
                </a:effectLst>
                <a:latin typeface="Garamond" pitchFamily="18" charset="0"/>
                <a:cs typeface="Arial" pitchFamily="34" charset="0"/>
              </a:rPr>
              <a:t>EMT Intranasal Naloxone (Narcan)</a:t>
            </a:r>
            <a:r>
              <a:rPr lang="en-US" sz="14400" b="1" baseline="32000" dirty="0" smtClean="0">
                <a:solidFill>
                  <a:schemeClr val="bg1"/>
                </a:solidFill>
                <a:effectLst>
                  <a:outerShdw blurRad="38100" dist="38100" dir="2700000" algn="tl">
                    <a:srgbClr val="000000">
                      <a:alpha val="43137"/>
                    </a:srgbClr>
                  </a:outerShdw>
                </a:effectLst>
                <a:latin typeface="Garamond" pitchFamily="18" charset="0"/>
                <a:ea typeface="Arial Unicode MS"/>
                <a:cs typeface="Arial" pitchFamily="34" charset="0"/>
              </a:rPr>
              <a:t>®</a:t>
            </a:r>
          </a:p>
          <a:p>
            <a:pPr eaLnBrk="1" fontAlgn="auto" hangingPunct="1">
              <a:spcAft>
                <a:spcPts val="0"/>
              </a:spcAft>
              <a:buFont typeface="Arial" pitchFamily="34" charset="0"/>
              <a:buNone/>
              <a:defRPr/>
            </a:pPr>
            <a:endParaRPr lang="en-US" sz="14400" b="1" baseline="32000" dirty="0" smtClean="0">
              <a:solidFill>
                <a:schemeClr val="bg1"/>
              </a:solidFill>
              <a:effectLst>
                <a:outerShdw blurRad="38100" dist="38100" dir="2700000" algn="tl">
                  <a:srgbClr val="000000">
                    <a:alpha val="43137"/>
                  </a:srgbClr>
                </a:outerShdw>
              </a:effectLst>
              <a:latin typeface="Garamond" pitchFamily="18" charset="0"/>
              <a:ea typeface="Arial Unicode MS"/>
              <a:cs typeface="Arial Unicode MS"/>
            </a:endParaRPr>
          </a:p>
          <a:p>
            <a:pPr eaLnBrk="1" fontAlgn="auto" hangingPunct="1">
              <a:spcAft>
                <a:spcPts val="0"/>
              </a:spcAft>
              <a:buFont typeface="Arial" pitchFamily="34" charset="0"/>
              <a:buNone/>
              <a:defRPr/>
            </a:pPr>
            <a:r>
              <a:rPr lang="en-US" sz="17600" b="1" baseline="32000" dirty="0" smtClean="0">
                <a:solidFill>
                  <a:schemeClr val="bg1"/>
                </a:solidFill>
                <a:effectLst>
                  <a:outerShdw blurRad="38100" dist="38100" dir="2700000" algn="tl">
                    <a:srgbClr val="000000">
                      <a:alpha val="43137"/>
                    </a:srgbClr>
                  </a:outerShdw>
                </a:effectLst>
                <a:latin typeface="Garamond" pitchFamily="18" charset="0"/>
                <a:ea typeface="Arial Unicode MS"/>
                <a:cs typeface="Arial Unicode MS"/>
              </a:rPr>
              <a:t>2013</a:t>
            </a:r>
          </a:p>
          <a:p>
            <a:pPr eaLnBrk="1" fontAlgn="auto" hangingPunct="1">
              <a:spcAft>
                <a:spcPts val="0"/>
              </a:spcAft>
              <a:buFont typeface="Arial" pitchFamily="34" charset="0"/>
              <a:buNone/>
              <a:defRPr/>
            </a:pPr>
            <a:r>
              <a:rPr lang="en-US" sz="14400" b="1" baseline="32000" dirty="0" smtClean="0">
                <a:solidFill>
                  <a:schemeClr val="bg1"/>
                </a:solidFill>
                <a:effectLst>
                  <a:outerShdw blurRad="38100" dist="38100" dir="2700000" algn="tl">
                    <a:srgbClr val="000000">
                      <a:alpha val="43137"/>
                    </a:srgbClr>
                  </a:outerShdw>
                </a:effectLst>
                <a:latin typeface="Garamond" pitchFamily="18" charset="0"/>
                <a:ea typeface="Arial Unicode MS"/>
                <a:cs typeface="Arial Unicode MS"/>
              </a:rPr>
              <a:t>Training Update</a:t>
            </a:r>
            <a:r>
              <a:rPr lang="en-US" sz="14400" b="1" dirty="0" smtClean="0">
                <a:solidFill>
                  <a:schemeClr val="bg1"/>
                </a:solidFill>
                <a:effectLst>
                  <a:outerShdw blurRad="38100" dist="38100" dir="2700000" algn="tl">
                    <a:srgbClr val="000000">
                      <a:alpha val="43137"/>
                    </a:srgbClr>
                  </a:outerShdw>
                </a:effectLst>
                <a:latin typeface="Garamond" pitchFamily="18" charset="0"/>
              </a:rPr>
              <a:t> </a:t>
            </a:r>
            <a:endParaRPr lang="en-US" sz="14400" b="1" dirty="0">
              <a:solidFill>
                <a:schemeClr val="bg1"/>
              </a:solidFill>
              <a:effectLst>
                <a:outerShdw blurRad="38100" dist="38100" dir="2700000" algn="tl">
                  <a:srgbClr val="000000">
                    <a:alpha val="43137"/>
                  </a:srgbClr>
                </a:outerShdw>
              </a:effectLst>
              <a:latin typeface="Garamond" pitchFamily="18" charset="0"/>
            </a:endParaRPr>
          </a:p>
        </p:txBody>
      </p:sp>
      <p:pic>
        <p:nvPicPr>
          <p:cNvPr id="20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925594"/>
            <a:ext cx="3962400" cy="25352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1143000"/>
          </a:xfrm>
        </p:spPr>
        <p:txBody>
          <a:bodyPr/>
          <a:lstStyle/>
          <a:p>
            <a:pPr algn="l" eaLnBrk="1" hangingPunct="1"/>
            <a:r>
              <a:rPr lang="en-US" b="1" i="1" dirty="0" smtClean="0">
                <a:solidFill>
                  <a:schemeClr val="bg1"/>
                </a:solidFill>
                <a:latin typeface="Arial" charset="0"/>
                <a:cs typeface="Arial" charset="0"/>
              </a:rPr>
              <a:t>How does Narcan Work?</a:t>
            </a:r>
          </a:p>
        </p:txBody>
      </p:sp>
      <p:sp>
        <p:nvSpPr>
          <p:cNvPr id="3" name="Content Placeholder 2"/>
          <p:cNvSpPr>
            <a:spLocks noGrp="1"/>
          </p:cNvSpPr>
          <p:nvPr>
            <p:ph idx="1"/>
          </p:nvPr>
        </p:nvSpPr>
        <p:spPr>
          <a:xfrm>
            <a:off x="304800" y="1905000"/>
            <a:ext cx="8229600" cy="4525963"/>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solidFill>
                  <a:schemeClr val="bg1"/>
                </a:solidFill>
                <a:latin typeface="Arial" pitchFamily="34" charset="0"/>
                <a:cs typeface="Arial" pitchFamily="34" charset="0"/>
              </a:rPr>
              <a:t>If a person has taken opiates and is then given Narcan, the opiate molecules  will be displaced the opiate receptors in the brain. This reverses the effects of an opiate overdose including restoring breathing that has stopped or slowed down. Death typically does not occur until several hours after an opiate overdose, which provides a window of opportunity to intervene, by giving rescue breathing via </a:t>
            </a:r>
            <a:r>
              <a:rPr lang="en-US" b="1" dirty="0" smtClean="0">
                <a:solidFill>
                  <a:srgbClr val="FF0000"/>
                </a:solidFill>
                <a:latin typeface="Arial" pitchFamily="34" charset="0"/>
                <a:cs typeface="Arial" pitchFamily="34" charset="0"/>
              </a:rPr>
              <a:t>BAG VALVE MASK and Administering Narcan</a:t>
            </a:r>
            <a:r>
              <a:rPr lang="en-US" dirty="0" smtClean="0">
                <a:solidFill>
                  <a:schemeClr val="bg1"/>
                </a:solidFill>
                <a:latin typeface="Arial" pitchFamily="34" charset="0"/>
                <a:cs typeface="Arial" pitchFamily="34" charset="0"/>
              </a:rPr>
              <a:t>. Narcan can help even if opiates are taken with alcohol or other drugs. Narcan is given with a nasal spray device (directly into the nose). </a:t>
            </a:r>
          </a:p>
          <a:p>
            <a:pPr marL="0" indent="0" eaLnBrk="1" fontAlgn="auto" hangingPunct="1">
              <a:spcAft>
                <a:spcPts val="0"/>
              </a:spcAft>
              <a:buFont typeface="Arial" pitchFamily="34" charset="0"/>
              <a:buNone/>
              <a:defRPr/>
            </a:pPr>
            <a:endParaRPr lang="en-US" dirty="0" smtClean="0">
              <a:solidFill>
                <a:schemeClr val="bg1"/>
              </a:solidFill>
              <a:latin typeface="Arial" pitchFamily="34" charset="0"/>
              <a:cs typeface="Arial" pitchFamily="34" charset="0"/>
            </a:endParaRPr>
          </a:p>
          <a:p>
            <a:pPr eaLnBrk="1" fontAlgn="auto" hangingPunct="1">
              <a:spcAft>
                <a:spcPts val="0"/>
              </a:spcAft>
              <a:buFont typeface="Arial" pitchFamily="34" charset="0"/>
              <a:buChar char="•"/>
              <a:defRPr/>
            </a:pPr>
            <a:r>
              <a:rPr lang="en-US" dirty="0" smtClean="0">
                <a:solidFill>
                  <a:schemeClr val="bg1"/>
                </a:solidFill>
                <a:latin typeface="Arial" pitchFamily="34" charset="0"/>
                <a:cs typeface="Arial" pitchFamily="34" charset="0"/>
              </a:rPr>
              <a:t>Narcan generally takes effect within about 5 minutes. Narcan starts to wear off after about 30 minutes and is mostly gone after about 90 minutes. By this time the body has metabolized enough of the opiates that the user is unlikely to stop breathing again. However, in some cases – such as after taking a massive dose or long-acting opiates like methadone – the patient might need another dose and longer medical observation. </a:t>
            </a:r>
          </a:p>
          <a:p>
            <a:pPr eaLnBrk="1" fontAlgn="auto" hangingPunct="1">
              <a:spcAft>
                <a:spcPts val="0"/>
              </a:spcAft>
              <a:buFont typeface="Arial" pitchFamily="34" charset="0"/>
              <a:buChar char="•"/>
              <a:defRPr/>
            </a:pPr>
            <a:endParaRPr lang="en-US"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457200"/>
            <a:ext cx="8229600" cy="1143000"/>
          </a:xfrm>
        </p:spPr>
        <p:txBody>
          <a:bodyPr/>
          <a:lstStyle/>
          <a:p>
            <a:pPr algn="l" eaLnBrk="1" hangingPunct="1"/>
            <a:r>
              <a:rPr lang="en-US" b="1" i="1" dirty="0" smtClean="0">
                <a:solidFill>
                  <a:schemeClr val="bg1"/>
                </a:solidFill>
              </a:rPr>
              <a:t>WHY Intranasal (IN) NARCAN?</a:t>
            </a:r>
          </a:p>
        </p:txBody>
      </p:sp>
      <p:sp>
        <p:nvSpPr>
          <p:cNvPr id="11267" name="Content Placeholder 2"/>
          <p:cNvSpPr>
            <a:spLocks noGrp="1"/>
          </p:cNvSpPr>
          <p:nvPr>
            <p:ph idx="1"/>
          </p:nvPr>
        </p:nvSpPr>
        <p:spPr>
          <a:xfrm>
            <a:off x="457200" y="1752600"/>
            <a:ext cx="8229600" cy="4525963"/>
          </a:xfrm>
        </p:spPr>
        <p:txBody>
          <a:bodyPr/>
          <a:lstStyle/>
          <a:p>
            <a:pPr eaLnBrk="1" hangingPunct="1"/>
            <a:r>
              <a:rPr lang="en-US" dirty="0" smtClean="0">
                <a:solidFill>
                  <a:schemeClr val="bg1"/>
                </a:solidFill>
              </a:rPr>
              <a:t>Needles pose a major risk (HIV, Hepatitis B and C) for responders.</a:t>
            </a:r>
          </a:p>
          <a:p>
            <a:pPr eaLnBrk="1" hangingPunct="1"/>
            <a:r>
              <a:rPr lang="en-US" dirty="0" smtClean="0">
                <a:solidFill>
                  <a:schemeClr val="bg1"/>
                </a:solidFill>
              </a:rPr>
              <a:t>IV Access is difficult in IV Drug Abusers and a preferred route now used to administer Narcan is via the </a:t>
            </a:r>
            <a:r>
              <a:rPr lang="en-US" dirty="0" smtClean="0">
                <a:solidFill>
                  <a:srgbClr val="FFFF00"/>
                </a:solidFill>
              </a:rPr>
              <a:t>Intranasal </a:t>
            </a:r>
            <a:r>
              <a:rPr lang="en-US" dirty="0" smtClean="0">
                <a:solidFill>
                  <a:schemeClr val="bg1"/>
                </a:solidFill>
              </a:rPr>
              <a:t>route.</a:t>
            </a: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457200"/>
            <a:ext cx="8229600" cy="1143000"/>
          </a:xfrm>
        </p:spPr>
        <p:txBody>
          <a:bodyPr/>
          <a:lstStyle/>
          <a:p>
            <a:pPr algn="l" eaLnBrk="1" hangingPunct="1"/>
            <a:r>
              <a:rPr lang="en-US" sz="3600" b="1" dirty="0" smtClean="0">
                <a:solidFill>
                  <a:srgbClr val="FF0000"/>
                </a:solidFill>
                <a:effectLst>
                  <a:outerShdw blurRad="38100" dist="38100" dir="2700000" algn="tl">
                    <a:srgbClr val="000000">
                      <a:alpha val="43137"/>
                    </a:srgbClr>
                  </a:outerShdw>
                </a:effectLst>
              </a:rPr>
              <a:t>Suffolk County Police Narcan Program</a:t>
            </a:r>
          </a:p>
        </p:txBody>
      </p:sp>
      <p:sp>
        <p:nvSpPr>
          <p:cNvPr id="3" name="Content Placeholder 2"/>
          <p:cNvSpPr>
            <a:spLocks noGrp="1"/>
          </p:cNvSpPr>
          <p:nvPr>
            <p:ph idx="1"/>
          </p:nvPr>
        </p:nvSpPr>
        <p:spPr>
          <a:xfrm>
            <a:off x="457200" y="1905000"/>
            <a:ext cx="8229600" cy="4525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solidFill>
                  <a:schemeClr val="bg1"/>
                </a:solidFill>
              </a:rPr>
              <a:t>As of December 2012, all Suffolk County Police Sector Cars will be carrying Intranasal Narcan. Including Marine Bureau and Emergency Services Section. </a:t>
            </a:r>
          </a:p>
          <a:p>
            <a:pPr eaLnBrk="1" fontAlgn="auto" hangingPunct="1">
              <a:spcAft>
                <a:spcPts val="0"/>
              </a:spcAft>
              <a:buFont typeface="Arial" pitchFamily="34" charset="0"/>
              <a:buChar char="•"/>
              <a:defRPr/>
            </a:pPr>
            <a:r>
              <a:rPr lang="en-US" dirty="0" smtClean="0">
                <a:solidFill>
                  <a:schemeClr val="bg1"/>
                </a:solidFill>
              </a:rPr>
              <a:t>Over </a:t>
            </a:r>
            <a:r>
              <a:rPr lang="en-US" u="sng" dirty="0" smtClean="0">
                <a:solidFill>
                  <a:schemeClr val="bg1"/>
                </a:solidFill>
              </a:rPr>
              <a:t>700</a:t>
            </a:r>
            <a:r>
              <a:rPr lang="en-US" dirty="0" smtClean="0">
                <a:solidFill>
                  <a:schemeClr val="bg1"/>
                </a:solidFill>
              </a:rPr>
              <a:t> currently certified Suffolk County EMT/Police Officers are trained in IN Narcan administration.</a:t>
            </a:r>
          </a:p>
          <a:p>
            <a:pPr eaLnBrk="1" fontAlgn="auto" hangingPunct="1">
              <a:spcAft>
                <a:spcPts val="0"/>
              </a:spcAft>
              <a:buFont typeface="Arial" pitchFamily="34" charset="0"/>
              <a:buChar char="•"/>
              <a:defRPr/>
            </a:pPr>
            <a:r>
              <a:rPr lang="en-US" dirty="0" smtClean="0">
                <a:solidFill>
                  <a:schemeClr val="bg1"/>
                </a:solidFill>
              </a:rPr>
              <a:t>To date there have been </a:t>
            </a:r>
            <a:r>
              <a:rPr lang="en-US" u="sng" dirty="0" smtClean="0">
                <a:solidFill>
                  <a:schemeClr val="bg1"/>
                </a:solidFill>
              </a:rPr>
              <a:t>25</a:t>
            </a:r>
            <a:r>
              <a:rPr lang="en-US" dirty="0" smtClean="0">
                <a:solidFill>
                  <a:schemeClr val="bg1"/>
                </a:solidFill>
              </a:rPr>
              <a:t> reversals after the administration of IN Narcan by Suffolk Police Officers.</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00"/>
            <a:ext cx="7772400" cy="1362075"/>
          </a:xfrm>
        </p:spPr>
        <p:txBody>
          <a:bodyPr rtlCol="0">
            <a:noAutofit/>
          </a:bodyPr>
          <a:lstStyle/>
          <a:p>
            <a:pPr algn="ctr" eaLnBrk="1" fontAlgn="auto" hangingPunct="1">
              <a:spcAft>
                <a:spcPts val="0"/>
              </a:spcAft>
              <a:defRPr/>
            </a:pPr>
            <a:r>
              <a:rPr lang="en-US" sz="13800" dirty="0" smtClean="0">
                <a:solidFill>
                  <a:srgbClr val="FF0000"/>
                </a:solidFill>
                <a:effectLst>
                  <a:outerShdw blurRad="38100" dist="38100" dir="2700000" algn="tl">
                    <a:srgbClr val="000000">
                      <a:alpha val="43137"/>
                    </a:srgbClr>
                  </a:outerShdw>
                </a:effectLst>
                <a:latin typeface="Bell MT" pitchFamily="18" charset="0"/>
                <a:cs typeface="Arial" pitchFamily="34" charset="0"/>
              </a:rPr>
              <a:t>EMT</a:t>
            </a:r>
            <a:endParaRPr lang="en-US" sz="13800" dirty="0">
              <a:solidFill>
                <a:srgbClr val="FF0000"/>
              </a:solidFill>
              <a:effectLst>
                <a:outerShdw blurRad="38100" dist="38100" dir="2700000" algn="tl">
                  <a:srgbClr val="000000">
                    <a:alpha val="43137"/>
                  </a:srgbClr>
                </a:outerShdw>
              </a:effectLst>
              <a:latin typeface="Bell MT" pitchFamily="18" charset="0"/>
              <a:cs typeface="Arial" pitchFamily="34" charset="0"/>
            </a:endParaRPr>
          </a:p>
        </p:txBody>
      </p:sp>
      <p:sp>
        <p:nvSpPr>
          <p:cNvPr id="3" name="Text Placeholder 2"/>
          <p:cNvSpPr>
            <a:spLocks noGrp="1"/>
          </p:cNvSpPr>
          <p:nvPr>
            <p:ph type="body" idx="1"/>
          </p:nvPr>
        </p:nvSpPr>
        <p:spPr>
          <a:xfrm>
            <a:off x="685800" y="2133600"/>
            <a:ext cx="7772400" cy="1500188"/>
          </a:xfrm>
        </p:spPr>
        <p:txBody>
          <a:bodyPr rtlCol="0">
            <a:normAutofit fontScale="92500" lnSpcReduction="10000"/>
          </a:bodyPr>
          <a:lstStyle/>
          <a:p>
            <a:pPr algn="ctr" eaLnBrk="1" fontAlgn="auto" hangingPunct="1">
              <a:spcAft>
                <a:spcPts val="0"/>
              </a:spcAft>
              <a:buFont typeface="Arial" pitchFamily="34" charset="0"/>
              <a:buNone/>
              <a:defRPr/>
            </a:pPr>
            <a:r>
              <a:rPr lang="en-US" sz="5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a:t>
            </a:r>
            <a:r>
              <a:rPr lang="en-US" sz="5400"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st</a:t>
            </a:r>
            <a:r>
              <a:rPr lang="en-US" sz="5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5400"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You need to be a </a:t>
            </a:r>
            <a:r>
              <a:rPr lang="en-US" sz="5400" u="sng"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current</a:t>
            </a:r>
            <a:r>
              <a:rPr lang="en-US" sz="5400"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5400"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62BFE2D2-6901-4350-AB0A-14E204F645D1}"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228600"/>
            <a:ext cx="8229600" cy="1143000"/>
          </a:xfrm>
        </p:spPr>
        <p:txBody>
          <a:bodyPr/>
          <a:lstStyle/>
          <a:p>
            <a:pPr algn="l" eaLnBrk="1" hangingPunct="1"/>
            <a:r>
              <a:rPr lang="en-US" sz="5400" b="1" i="1" dirty="0" smtClean="0">
                <a:solidFill>
                  <a:schemeClr val="bg1"/>
                </a:solidFill>
                <a:effectLst>
                  <a:outerShdw blurRad="38100" dist="38100" dir="2700000" algn="tl">
                    <a:srgbClr val="000000">
                      <a:alpha val="43137"/>
                    </a:srgbClr>
                  </a:outerShdw>
                </a:effectLst>
              </a:rPr>
              <a:t>Administering IN Narcan</a:t>
            </a:r>
          </a:p>
        </p:txBody>
      </p:sp>
      <p:sp>
        <p:nvSpPr>
          <p:cNvPr id="3" name="Content Placeholder 2"/>
          <p:cNvSpPr>
            <a:spLocks noGrp="1"/>
          </p:cNvSpPr>
          <p:nvPr>
            <p:ph idx="1"/>
          </p:nvPr>
        </p:nvSpPr>
        <p:spPr>
          <a:xfrm>
            <a:off x="457200" y="2057400"/>
            <a:ext cx="8229600" cy="4525963"/>
          </a:xfrm>
        </p:spPr>
        <p:txBody>
          <a:bodyPr rtlCol="0">
            <a:normAutofit/>
          </a:bodyPr>
          <a:lstStyle/>
          <a:p>
            <a:pPr eaLnBrk="1" fontAlgn="auto" hangingPunct="1">
              <a:spcAft>
                <a:spcPts val="0"/>
              </a:spcAft>
              <a:buFont typeface="Arial" pitchFamily="34" charset="0"/>
              <a:buChar char="•"/>
              <a:defRPr/>
            </a:pPr>
            <a:r>
              <a:rPr lang="en-US" sz="4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Confirm indications</a:t>
            </a:r>
          </a:p>
          <a:p>
            <a:pPr lvl="1" eaLnBrk="1" fontAlgn="auto" hangingPunct="1">
              <a:spcAft>
                <a:spcPts val="0"/>
              </a:spcAft>
              <a:buFont typeface="Arial" pitchFamily="34" charset="0"/>
              <a:buChar char="–"/>
              <a:defRPr/>
            </a:pPr>
            <a:r>
              <a:rPr lang="en-US" sz="4000" dirty="0" smtClean="0">
                <a:solidFill>
                  <a:schemeClr val="bg1"/>
                </a:solidFill>
                <a:latin typeface="Arial" pitchFamily="34" charset="0"/>
                <a:cs typeface="Arial" pitchFamily="34" charset="0"/>
              </a:rPr>
              <a:t>Pinpoint pupils</a:t>
            </a:r>
          </a:p>
          <a:p>
            <a:pPr lvl="1" eaLnBrk="1" fontAlgn="auto" hangingPunct="1">
              <a:spcAft>
                <a:spcPts val="0"/>
              </a:spcAft>
              <a:buFont typeface="Arial" pitchFamily="34" charset="0"/>
              <a:buChar char="–"/>
              <a:defRPr/>
            </a:pPr>
            <a:r>
              <a:rPr lang="en-US" sz="4000" dirty="0" smtClean="0">
                <a:solidFill>
                  <a:schemeClr val="bg1"/>
                </a:solidFill>
                <a:latin typeface="Arial" pitchFamily="34" charset="0"/>
                <a:cs typeface="Arial" pitchFamily="34" charset="0"/>
              </a:rPr>
              <a:t>Respiratory Depression</a:t>
            </a:r>
          </a:p>
          <a:p>
            <a:pPr lvl="1" eaLnBrk="1" fontAlgn="auto" hangingPunct="1">
              <a:spcAft>
                <a:spcPts val="0"/>
              </a:spcAft>
              <a:buFont typeface="Arial" pitchFamily="34" charset="0"/>
              <a:buChar char="–"/>
              <a:defRPr/>
            </a:pPr>
            <a:r>
              <a:rPr lang="en-US" sz="4000" dirty="0" smtClean="0">
                <a:solidFill>
                  <a:schemeClr val="bg1"/>
                </a:solidFill>
                <a:latin typeface="Arial" pitchFamily="34" charset="0"/>
                <a:cs typeface="Arial" pitchFamily="34" charset="0"/>
              </a:rPr>
              <a:t>CNS Depression</a:t>
            </a:r>
          </a:p>
          <a:p>
            <a:pPr lvl="1" eaLnBrk="1" fontAlgn="auto" hangingPunct="1">
              <a:spcAft>
                <a:spcPts val="0"/>
              </a:spcAft>
              <a:buFont typeface="Arial" pitchFamily="34" charset="0"/>
              <a:buChar char="–"/>
              <a:defRPr/>
            </a:pPr>
            <a:r>
              <a:rPr lang="en-US" sz="4000" dirty="0" smtClean="0">
                <a:solidFill>
                  <a:schemeClr val="bg1"/>
                </a:solidFill>
                <a:latin typeface="Arial" pitchFamily="34" charset="0"/>
                <a:cs typeface="Arial" pitchFamily="34" charset="0"/>
              </a:rPr>
              <a:t>Drug Paraphernalia often</a:t>
            </a:r>
          </a:p>
          <a:p>
            <a:pPr marL="0" indent="0" eaLnBrk="1" fontAlgn="auto" hangingPunct="1">
              <a:spcAft>
                <a:spcPts val="0"/>
              </a:spcAft>
              <a:buFont typeface="Arial" pitchFamily="34" charset="0"/>
              <a:buNone/>
              <a:defRPr/>
            </a:pPr>
            <a:endParaRPr lang="en-US" sz="4400" dirty="0">
              <a:solidFill>
                <a:schemeClr val="bg1"/>
              </a:solidFill>
            </a:endParaRP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sz="4800" b="1" smtClean="0">
                <a:solidFill>
                  <a:schemeClr val="bg1"/>
                </a:solidFill>
              </a:rPr>
              <a:t>Administering IN Narcan</a:t>
            </a:r>
          </a:p>
        </p:txBody>
      </p:sp>
      <p:sp>
        <p:nvSpPr>
          <p:cNvPr id="3" name="Content Placeholder 2"/>
          <p:cNvSpPr>
            <a:spLocks noGrp="1"/>
          </p:cNvSpPr>
          <p:nvPr>
            <p:ph idx="1"/>
          </p:nvPr>
        </p:nvSpPr>
        <p:spPr>
          <a:xfrm>
            <a:off x="457200" y="1981200"/>
            <a:ext cx="8229600" cy="4525963"/>
          </a:xfrm>
        </p:spPr>
        <p:txBody>
          <a:bodyPr rtlCol="0">
            <a:normAutofit fontScale="92500" lnSpcReduction="20000"/>
          </a:bodyPr>
          <a:lstStyle/>
          <a:p>
            <a:pPr marL="0" indent="0" eaLnBrk="1" fontAlgn="auto" hangingPunct="1">
              <a:spcAft>
                <a:spcPts val="0"/>
              </a:spcAft>
              <a:buFont typeface="Arial" pitchFamily="34" charset="0"/>
              <a:buNone/>
              <a:defRPr/>
            </a:pPr>
            <a:r>
              <a:rPr lang="en-US" sz="3000" b="1" u="sng" dirty="0" smtClean="0">
                <a:solidFill>
                  <a:srgbClr val="FF0000"/>
                </a:solidFill>
              </a:rPr>
              <a:t>Relative Exclusion Criteria: (Medical Control Option) </a:t>
            </a:r>
          </a:p>
          <a:p>
            <a:pPr eaLnBrk="1" fontAlgn="auto" hangingPunct="1">
              <a:spcAft>
                <a:spcPts val="0"/>
              </a:spcAft>
              <a:buFont typeface="Arial" pitchFamily="34" charset="0"/>
              <a:buChar char="•"/>
              <a:defRPr/>
            </a:pPr>
            <a:r>
              <a:rPr lang="en-US" dirty="0" smtClean="0">
                <a:solidFill>
                  <a:schemeClr val="bg1"/>
                </a:solidFill>
              </a:rPr>
              <a:t>Cardiopulmonary </a:t>
            </a:r>
            <a:r>
              <a:rPr lang="en-US" dirty="0">
                <a:solidFill>
                  <a:schemeClr val="bg1"/>
                </a:solidFill>
              </a:rPr>
              <a:t>Arrest </a:t>
            </a:r>
          </a:p>
          <a:p>
            <a:pPr eaLnBrk="1" fontAlgn="auto" hangingPunct="1">
              <a:spcAft>
                <a:spcPts val="0"/>
              </a:spcAft>
              <a:buFont typeface="Arial" pitchFamily="34" charset="0"/>
              <a:buChar char="•"/>
              <a:defRPr/>
            </a:pPr>
            <a:r>
              <a:rPr lang="en-US" dirty="0" smtClean="0">
                <a:solidFill>
                  <a:schemeClr val="bg1"/>
                </a:solidFill>
              </a:rPr>
              <a:t>Recent </a:t>
            </a:r>
            <a:r>
              <a:rPr lang="en-US" dirty="0">
                <a:solidFill>
                  <a:schemeClr val="bg1"/>
                </a:solidFill>
              </a:rPr>
              <a:t>seizure activity either by report or signs of recent seizure activity (oral trauma, urinary </a:t>
            </a:r>
            <a:r>
              <a:rPr lang="en-US" dirty="0" smtClean="0">
                <a:solidFill>
                  <a:schemeClr val="bg1"/>
                </a:solidFill>
              </a:rPr>
              <a:t> incontinence</a:t>
            </a:r>
            <a:r>
              <a:rPr lang="en-US" dirty="0">
                <a:solidFill>
                  <a:schemeClr val="bg1"/>
                </a:solidFill>
              </a:rPr>
              <a:t>) </a:t>
            </a:r>
          </a:p>
          <a:p>
            <a:pPr eaLnBrk="1" fontAlgn="auto" hangingPunct="1">
              <a:spcAft>
                <a:spcPts val="0"/>
              </a:spcAft>
              <a:buFont typeface="Arial" pitchFamily="34" charset="0"/>
              <a:buChar char="•"/>
              <a:defRPr/>
            </a:pPr>
            <a:r>
              <a:rPr lang="en-US" dirty="0" smtClean="0">
                <a:solidFill>
                  <a:schemeClr val="bg1"/>
                </a:solidFill>
              </a:rPr>
              <a:t>Pediatric </a:t>
            </a:r>
            <a:r>
              <a:rPr lang="en-US" dirty="0">
                <a:solidFill>
                  <a:schemeClr val="bg1"/>
                </a:solidFill>
              </a:rPr>
              <a:t>patients </a:t>
            </a:r>
            <a:r>
              <a:rPr lang="en-US" dirty="0" smtClean="0">
                <a:solidFill>
                  <a:schemeClr val="bg1"/>
                </a:solidFill>
              </a:rPr>
              <a:t/>
            </a:r>
            <a:br>
              <a:rPr lang="en-US" dirty="0" smtClean="0">
                <a:solidFill>
                  <a:schemeClr val="bg1"/>
                </a:solidFill>
              </a:rPr>
            </a:br>
            <a:r>
              <a:rPr lang="en-US" dirty="0" smtClean="0">
                <a:solidFill>
                  <a:schemeClr val="bg1"/>
                </a:solidFill>
              </a:rPr>
              <a:t>Opiate </a:t>
            </a:r>
            <a:r>
              <a:rPr lang="en-US" dirty="0">
                <a:solidFill>
                  <a:schemeClr val="bg1"/>
                </a:solidFill>
              </a:rPr>
              <a:t>use for therapeutic purposes prescribed by a physician </a:t>
            </a:r>
          </a:p>
          <a:p>
            <a:pPr eaLnBrk="1" fontAlgn="auto" hangingPunct="1">
              <a:spcAft>
                <a:spcPts val="0"/>
              </a:spcAft>
              <a:buFont typeface="Arial" pitchFamily="34" charset="0"/>
              <a:buChar char="•"/>
              <a:defRPr/>
            </a:pPr>
            <a:r>
              <a:rPr lang="en-US" dirty="0" smtClean="0">
                <a:solidFill>
                  <a:schemeClr val="bg1"/>
                </a:solidFill>
              </a:rPr>
              <a:t>Evidence </a:t>
            </a:r>
            <a:r>
              <a:rPr lang="en-US" dirty="0">
                <a:solidFill>
                  <a:schemeClr val="bg1"/>
                </a:solidFill>
              </a:rPr>
              <a:t>of nasal trauma, nasal obstruction and/or epistaxis</a:t>
            </a:r>
          </a:p>
        </p:txBody>
      </p:sp>
      <p:sp>
        <p:nvSpPr>
          <p:cNvPr id="2" name="TextBox 1"/>
          <p:cNvSpPr txBox="1"/>
          <p:nvPr/>
        </p:nvSpPr>
        <p:spPr>
          <a:xfrm>
            <a:off x="914400" y="6211888"/>
            <a:ext cx="7567613" cy="461962"/>
          </a:xfrm>
          <a:prstGeom prst="rect">
            <a:avLst/>
          </a:prstGeom>
          <a:noFill/>
        </p:spPr>
        <p:txBody>
          <a:bodyPr>
            <a:spAutoFit/>
          </a:bodyPr>
          <a:lstStyle/>
          <a:p>
            <a:pPr algn="ctr">
              <a:defRPr/>
            </a:pPr>
            <a:r>
              <a:rPr lang="en-US" sz="2400" b="1" dirty="0">
                <a:solidFill>
                  <a:srgbClr val="FF0000"/>
                </a:solidFill>
                <a:effectLst>
                  <a:outerShdw blurRad="38100" dist="38100" dir="2700000" algn="tl">
                    <a:srgbClr val="000000">
                      <a:alpha val="43137"/>
                    </a:srgbClr>
                  </a:outerShdw>
                </a:effectLst>
              </a:rPr>
              <a:t>When in doubt contact Medical Control at (631) 689-1430</a:t>
            </a:r>
          </a:p>
        </p:txBody>
      </p:sp>
      <p:sp>
        <p:nvSpPr>
          <p:cNvPr id="4" name="Slide Number Placeholder 3"/>
          <p:cNvSpPr>
            <a:spLocks noGrp="1"/>
          </p:cNvSpPr>
          <p:nvPr>
            <p:ph type="sldNum" sz="quarter" idx="12"/>
          </p:nvPr>
        </p:nvSpPr>
        <p:spPr/>
        <p:txBody>
          <a:bodyPr/>
          <a:lstStyle/>
          <a:p>
            <a:pPr>
              <a:defRPr/>
            </a:pPr>
            <a:fld id="{D0EA6410-02DA-4946-BA63-6738EC425AA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457200"/>
            <a:ext cx="8229600" cy="1143000"/>
          </a:xfrm>
        </p:spPr>
        <p:txBody>
          <a:bodyPr/>
          <a:lstStyle/>
          <a:p>
            <a:pPr eaLnBrk="1" hangingPunct="1"/>
            <a:r>
              <a:rPr lang="en-US" sz="4000" b="1" dirty="0" smtClean="0">
                <a:solidFill>
                  <a:srgbClr val="FF0000"/>
                </a:solidFill>
                <a:effectLst>
                  <a:outerShdw blurRad="38100" dist="38100" dir="2700000" algn="tl">
                    <a:srgbClr val="000000">
                      <a:alpha val="43137"/>
                    </a:srgbClr>
                  </a:outerShdw>
                </a:effectLst>
                <a:latin typeface="Arial" charset="0"/>
                <a:cs typeface="Arial" charset="0"/>
              </a:rPr>
              <a:t>REMEMBER TO CONTINUE </a:t>
            </a:r>
            <a:br>
              <a:rPr lang="en-US" sz="4000" b="1" dirty="0" smtClean="0">
                <a:solidFill>
                  <a:srgbClr val="FF0000"/>
                </a:solidFill>
                <a:effectLst>
                  <a:outerShdw blurRad="38100" dist="38100" dir="2700000" algn="tl">
                    <a:srgbClr val="000000">
                      <a:alpha val="43137"/>
                    </a:srgbClr>
                  </a:outerShdw>
                </a:effectLst>
                <a:latin typeface="Arial" charset="0"/>
                <a:cs typeface="Arial" charset="0"/>
              </a:rPr>
            </a:b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RESCUE BREATHING!</a:t>
            </a:r>
          </a:p>
        </p:txBody>
      </p:sp>
      <p:pic>
        <p:nvPicPr>
          <p:cNvPr id="163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3842"/>
            <a:ext cx="49530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US" smtClean="0">
                <a:solidFill>
                  <a:schemeClr val="bg1"/>
                </a:solidFill>
              </a:rPr>
              <a:t>What’s in the BLUE Pouch?</a:t>
            </a:r>
          </a:p>
        </p:txBody>
      </p:sp>
      <p:pic>
        <p:nvPicPr>
          <p:cNvPr id="17411" name="Picture 6" descr="http://yourblogondrugs.files.wordpress.com/2012/04/nx-nas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05000"/>
            <a:ext cx="59531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304800"/>
            <a:ext cx="8229600" cy="1143000"/>
          </a:xfrm>
        </p:spPr>
        <p:txBody>
          <a:bodyPr/>
          <a:lstStyle/>
          <a:p>
            <a:pPr eaLnBrk="1" hangingPunct="1"/>
            <a:r>
              <a:rPr lang="en-US" b="1" dirty="0" smtClean="0">
                <a:solidFill>
                  <a:schemeClr val="bg1"/>
                </a:solidFill>
                <a:effectLst>
                  <a:outerShdw blurRad="38100" dist="38100" dir="2700000" algn="tl">
                    <a:srgbClr val="000000">
                      <a:alpha val="43137"/>
                    </a:srgbClr>
                  </a:outerShdw>
                </a:effectLst>
              </a:rPr>
              <a:t>Components of Intranasal NARCAN</a:t>
            </a:r>
          </a:p>
        </p:txBody>
      </p:sp>
      <p:pic>
        <p:nvPicPr>
          <p:cNvPr id="194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76400"/>
            <a:ext cx="62674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1708666"/>
            <a:ext cx="1524000" cy="369332"/>
          </a:xfrm>
          <a:prstGeom prst="rect">
            <a:avLst/>
          </a:prstGeom>
          <a:noFill/>
        </p:spPr>
        <p:txBody>
          <a:bodyPr wrap="square" rtlCol="0">
            <a:spAutoFit/>
          </a:bodyPr>
          <a:lstStyle/>
          <a:p>
            <a:pPr algn="ctr"/>
            <a:r>
              <a:rPr lang="en-US" b="1" dirty="0" smtClean="0">
                <a:solidFill>
                  <a:schemeClr val="bg1">
                    <a:lumMod val="95000"/>
                  </a:schemeClr>
                </a:solidFill>
              </a:rPr>
              <a:t>Shooter</a:t>
            </a:r>
            <a:endParaRPr lang="en-US" b="1" dirty="0">
              <a:solidFill>
                <a:schemeClr val="bg1">
                  <a:lumMod val="95000"/>
                </a:schemeClr>
              </a:solidFill>
            </a:endParaRPr>
          </a:p>
        </p:txBody>
      </p:sp>
      <p:sp>
        <p:nvSpPr>
          <p:cNvPr id="5" name="TextBox 4"/>
          <p:cNvSpPr txBox="1"/>
          <p:nvPr/>
        </p:nvSpPr>
        <p:spPr>
          <a:xfrm>
            <a:off x="3581400" y="2590800"/>
            <a:ext cx="1381125" cy="369332"/>
          </a:xfrm>
          <a:prstGeom prst="rect">
            <a:avLst/>
          </a:prstGeom>
          <a:noFill/>
        </p:spPr>
        <p:txBody>
          <a:bodyPr wrap="square" rtlCol="0">
            <a:spAutoFit/>
          </a:bodyPr>
          <a:lstStyle/>
          <a:p>
            <a:pPr algn="ctr"/>
            <a:r>
              <a:rPr lang="en-US" b="1" dirty="0" smtClean="0">
                <a:solidFill>
                  <a:schemeClr val="bg1">
                    <a:lumMod val="95000"/>
                  </a:schemeClr>
                </a:solidFill>
              </a:rPr>
              <a:t>Glass Vial</a:t>
            </a:r>
            <a:endParaRPr lang="en-US" b="1" dirty="0">
              <a:solidFill>
                <a:schemeClr val="bg1">
                  <a:lumMod val="95000"/>
                </a:schemeClr>
              </a:solidFill>
            </a:endParaRPr>
          </a:p>
        </p:txBody>
      </p:sp>
      <p:sp>
        <p:nvSpPr>
          <p:cNvPr id="7" name="TextBox 6"/>
          <p:cNvSpPr txBox="1"/>
          <p:nvPr/>
        </p:nvSpPr>
        <p:spPr>
          <a:xfrm>
            <a:off x="4962525" y="3505200"/>
            <a:ext cx="1524000" cy="369332"/>
          </a:xfrm>
          <a:prstGeom prst="rect">
            <a:avLst/>
          </a:prstGeom>
          <a:noFill/>
        </p:spPr>
        <p:txBody>
          <a:bodyPr wrap="square" rtlCol="0">
            <a:spAutoFit/>
          </a:bodyPr>
          <a:lstStyle/>
          <a:p>
            <a:pPr algn="ctr"/>
            <a:r>
              <a:rPr lang="en-US" b="1" dirty="0" smtClean="0">
                <a:solidFill>
                  <a:schemeClr val="bg1">
                    <a:lumMod val="95000"/>
                  </a:schemeClr>
                </a:solidFill>
              </a:rPr>
              <a:t>Atomizer</a:t>
            </a:r>
            <a:endParaRPr lang="en-US" b="1" dirty="0">
              <a:solidFill>
                <a:schemeClr val="bg1">
                  <a:lumMod val="95000"/>
                </a:schemeClr>
              </a:solidFill>
            </a:endParaRPr>
          </a:p>
        </p:txBody>
      </p:sp>
      <p:sp>
        <p:nvSpPr>
          <p:cNvPr id="3" name="Slide Number Placeholder 2"/>
          <p:cNvSpPr>
            <a:spLocks noGrp="1"/>
          </p:cNvSpPr>
          <p:nvPr>
            <p:ph type="sldNum" sz="quarter" idx="12"/>
          </p:nvPr>
        </p:nvSpPr>
        <p:spPr/>
        <p:txBody>
          <a:bodyPr/>
          <a:lstStyle/>
          <a:p>
            <a:pPr>
              <a:defRPr/>
            </a:pPr>
            <a:fld id="{D0EA6410-02DA-4946-BA63-6738EC425AAD}"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228600"/>
            <a:ext cx="8229600" cy="1143000"/>
          </a:xfrm>
        </p:spPr>
        <p:txBody>
          <a:bodyPr/>
          <a:lstStyle/>
          <a:p>
            <a:pPr algn="l" eaLnBrk="1" hangingPunct="1"/>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Where is the pouch located?</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944034" y="2391834"/>
            <a:ext cx="5012267" cy="2819400"/>
          </a:xfrm>
        </p:spPr>
      </p:pic>
      <p:sp>
        <p:nvSpPr>
          <p:cNvPr id="3" name="TextBox 2"/>
          <p:cNvSpPr txBox="1"/>
          <p:nvPr/>
        </p:nvSpPr>
        <p:spPr>
          <a:xfrm>
            <a:off x="4648200" y="2519065"/>
            <a:ext cx="3429000" cy="1200329"/>
          </a:xfrm>
          <a:prstGeom prst="rect">
            <a:avLst/>
          </a:prstGeom>
          <a:noFill/>
        </p:spPr>
        <p:txBody>
          <a:bodyPr wrap="square" rtlCol="0">
            <a:spAutoFit/>
          </a:bodyPr>
          <a:lstStyle/>
          <a:p>
            <a:pPr algn="ctr"/>
            <a:r>
              <a:rPr lang="en-US" sz="2400" b="1" dirty="0" smtClean="0">
                <a:solidFill>
                  <a:srgbClr val="FF0000"/>
                </a:solidFill>
              </a:rPr>
              <a:t>The Narcan Overdose Kit is located in the inside flap of the AED.</a:t>
            </a:r>
            <a:endParaRPr lang="en-US" sz="2400" b="1" dirty="0">
              <a:solidFill>
                <a:srgbClr val="FF0000"/>
              </a:solidFill>
            </a:endParaRPr>
          </a:p>
        </p:txBody>
      </p:sp>
      <p:sp>
        <p:nvSpPr>
          <p:cNvPr id="4" name="Left Arrow 3"/>
          <p:cNvSpPr/>
          <p:nvPr/>
        </p:nvSpPr>
        <p:spPr>
          <a:xfrm>
            <a:off x="2438400" y="2761060"/>
            <a:ext cx="2286000" cy="448270"/>
          </a:xfrm>
          <a:prstGeom prst="leftArrow">
            <a:avLst>
              <a:gd name="adj1" fmla="val 37027"/>
              <a:gd name="adj2" fmla="val 50000"/>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TextBox 4"/>
          <p:cNvSpPr txBox="1"/>
          <p:nvPr/>
        </p:nvSpPr>
        <p:spPr>
          <a:xfrm>
            <a:off x="3733800" y="4114800"/>
            <a:ext cx="4648200" cy="1938992"/>
          </a:xfrm>
          <a:prstGeom prst="rect">
            <a:avLst/>
          </a:prstGeom>
          <a:noFill/>
        </p:spPr>
        <p:txBody>
          <a:bodyPr wrap="square" rtlCol="0">
            <a:spAutoFit/>
          </a:bodyPr>
          <a:lstStyle/>
          <a:p>
            <a:pPr algn="ctr"/>
            <a:r>
              <a:rPr lang="en-US" sz="2400" b="1" dirty="0" smtClean="0">
                <a:solidFill>
                  <a:schemeClr val="bg1"/>
                </a:solidFill>
              </a:rPr>
              <a:t>NOTE: Narcan is heat and cold sensitive. The AED should be placed in the passenger compartment in extreme temperatures.</a:t>
            </a:r>
            <a:endParaRPr lang="en-US" sz="2400" b="1" dirty="0">
              <a:solidFill>
                <a:schemeClr val="bg1"/>
              </a:solidFill>
            </a:endParaRPr>
          </a:p>
        </p:txBody>
      </p:sp>
      <p:sp>
        <p:nvSpPr>
          <p:cNvPr id="6" name="Slide Number Placeholder 5"/>
          <p:cNvSpPr>
            <a:spLocks noGrp="1"/>
          </p:cNvSpPr>
          <p:nvPr>
            <p:ph type="sldNum" sz="quarter" idx="12"/>
          </p:nvPr>
        </p:nvSpPr>
        <p:spPr/>
        <p:txBody>
          <a:bodyPr/>
          <a:lstStyle/>
          <a:p>
            <a:pPr>
              <a:defRPr/>
            </a:pPr>
            <a:fld id="{D0EA6410-02DA-4946-BA63-6738EC425AAD}"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lumMod val="95000"/>
                  </a:schemeClr>
                </a:solidFill>
              </a:rPr>
              <a:t>Acknowledgements</a:t>
            </a:r>
            <a:endParaRPr lang="en-US" b="1" dirty="0">
              <a:solidFill>
                <a:schemeClr val="bg1">
                  <a:lumMod val="95000"/>
                </a:schemeClr>
              </a:solidFill>
            </a:endParaRPr>
          </a:p>
        </p:txBody>
      </p:sp>
      <p:sp>
        <p:nvSpPr>
          <p:cNvPr id="3" name="Content Placeholder 2"/>
          <p:cNvSpPr>
            <a:spLocks noGrp="1"/>
          </p:cNvSpPr>
          <p:nvPr>
            <p:ph idx="1"/>
          </p:nvPr>
        </p:nvSpPr>
        <p:spPr/>
        <p:txBody>
          <a:bodyPr/>
          <a:lstStyle/>
          <a:p>
            <a:r>
              <a:rPr lang="en-US" sz="2400" dirty="0" smtClean="0">
                <a:solidFill>
                  <a:schemeClr val="bg1">
                    <a:lumMod val="95000"/>
                  </a:schemeClr>
                </a:solidFill>
              </a:rPr>
              <a:t>New York State Department of Health</a:t>
            </a:r>
          </a:p>
          <a:p>
            <a:r>
              <a:rPr lang="en-US" sz="2400" dirty="0" smtClean="0">
                <a:solidFill>
                  <a:schemeClr val="bg1">
                    <a:lumMod val="95000"/>
                  </a:schemeClr>
                </a:solidFill>
              </a:rPr>
              <a:t>NYS DOH, Bureau of EMS</a:t>
            </a:r>
          </a:p>
          <a:p>
            <a:r>
              <a:rPr lang="en-US" sz="2400" dirty="0" smtClean="0">
                <a:solidFill>
                  <a:schemeClr val="bg1">
                    <a:lumMod val="95000"/>
                  </a:schemeClr>
                </a:solidFill>
              </a:rPr>
              <a:t>Regional Emergency Medical Organization</a:t>
            </a:r>
          </a:p>
          <a:p>
            <a:r>
              <a:rPr lang="en-US" sz="2400" dirty="0" smtClean="0">
                <a:solidFill>
                  <a:schemeClr val="bg1">
                    <a:lumMod val="95000"/>
                  </a:schemeClr>
                </a:solidFill>
              </a:rPr>
              <a:t>Suffolk County REMSCO</a:t>
            </a:r>
          </a:p>
          <a:p>
            <a:r>
              <a:rPr lang="en-US" sz="2400" dirty="0" smtClean="0">
                <a:solidFill>
                  <a:schemeClr val="bg1">
                    <a:lumMod val="95000"/>
                  </a:schemeClr>
                </a:solidFill>
              </a:rPr>
              <a:t>Scott  S. Coyne, M.D., Medical Director, Chief Surgeon SCPD</a:t>
            </a:r>
          </a:p>
          <a:p>
            <a:r>
              <a:rPr lang="en-US" sz="2400" dirty="0" smtClean="0">
                <a:solidFill>
                  <a:schemeClr val="bg1">
                    <a:lumMod val="95000"/>
                  </a:schemeClr>
                </a:solidFill>
              </a:rPr>
              <a:t>Dr. Michael Dailey, NYS DOH</a:t>
            </a:r>
          </a:p>
          <a:p>
            <a:r>
              <a:rPr lang="en-US" sz="2400" dirty="0" smtClean="0">
                <a:solidFill>
                  <a:schemeClr val="bg1">
                    <a:lumMod val="95000"/>
                  </a:schemeClr>
                </a:solidFill>
              </a:rPr>
              <a:t>Suffolk County EMS</a:t>
            </a:r>
          </a:p>
          <a:p>
            <a:r>
              <a:rPr lang="en-US" sz="2400" dirty="0" smtClean="0">
                <a:solidFill>
                  <a:schemeClr val="bg1">
                    <a:lumMod val="95000"/>
                  </a:schemeClr>
                </a:solidFill>
              </a:rPr>
              <a:t>AIDS Institute</a:t>
            </a:r>
          </a:p>
          <a:p>
            <a:r>
              <a:rPr lang="en-US" sz="2400" dirty="0" smtClean="0">
                <a:solidFill>
                  <a:schemeClr val="bg1">
                    <a:lumMod val="95000"/>
                  </a:schemeClr>
                </a:solidFill>
              </a:rPr>
              <a:t>Albany Medical Center</a:t>
            </a:r>
          </a:p>
          <a:p>
            <a:r>
              <a:rPr lang="en-US" sz="2400" dirty="0" smtClean="0">
                <a:solidFill>
                  <a:schemeClr val="bg1">
                    <a:lumMod val="95000"/>
                  </a:schemeClr>
                </a:solidFill>
              </a:rPr>
              <a:t>Harm Reduction Coalition</a:t>
            </a:r>
          </a:p>
          <a:p>
            <a:endParaRPr lang="en-US" dirty="0" smtClean="0">
              <a:solidFill>
                <a:schemeClr val="bg1">
                  <a:lumMod val="95000"/>
                </a:schemeClr>
              </a:solidFill>
            </a:endParaRPr>
          </a:p>
          <a:p>
            <a:endParaRPr lang="en-US" dirty="0" smtClean="0">
              <a:solidFill>
                <a:schemeClr val="bg1">
                  <a:lumMod val="95000"/>
                </a:schemeClr>
              </a:solidFill>
            </a:endParaRPr>
          </a:p>
          <a:p>
            <a:endParaRPr lang="en-US" dirty="0">
              <a:solidFill>
                <a:schemeClr val="bg1">
                  <a:lumMod val="95000"/>
                </a:schemeClr>
              </a:solidFill>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114800"/>
            <a:ext cx="36576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0EA6410-02DA-4946-BA63-6738EC425AAD}" type="slidenum">
              <a:rPr lang="en-US" smtClean="0"/>
              <a:pPr>
                <a:defRPr/>
              </a:pPr>
              <a:t>2</a:t>
            </a:fld>
            <a:endParaRPr lang="en-US"/>
          </a:p>
        </p:txBody>
      </p:sp>
    </p:spTree>
    <p:extLst>
      <p:ext uri="{BB962C8B-B14F-4D97-AF65-F5344CB8AC3E}">
        <p14:creationId xmlns:p14="http://schemas.microsoft.com/office/powerpoint/2010/main" val="1463648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609600"/>
            <a:ext cx="8229600" cy="1143000"/>
          </a:xfrm>
        </p:spPr>
        <p:txBody>
          <a:bodyPr/>
          <a:lstStyle/>
          <a:p>
            <a:pPr eaLnBrk="1" hangingPunct="1"/>
            <a:r>
              <a:rPr lang="en-US" sz="4000" b="1" dirty="0" smtClean="0">
                <a:solidFill>
                  <a:schemeClr val="bg1"/>
                </a:solidFill>
                <a:latin typeface="Arial" pitchFamily="34" charset="0"/>
                <a:cs typeface="Arial" pitchFamily="34" charset="0"/>
              </a:rPr>
              <a:t>How to Assemble Intranasal Narcan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70" y="2362200"/>
            <a:ext cx="9106930" cy="3483975"/>
          </a:xfrm>
        </p:spPr>
      </p:pic>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sz="3600" b="1" smtClean="0">
                <a:solidFill>
                  <a:srgbClr val="FF0000"/>
                </a:solidFill>
              </a:rPr>
              <a:t>After the Administration of Narcan</a:t>
            </a:r>
          </a:p>
        </p:txBody>
      </p:sp>
      <p:sp>
        <p:nvSpPr>
          <p:cNvPr id="3" name="Content Placeholder 2"/>
          <p:cNvSpPr>
            <a:spLocks noGrp="1"/>
          </p:cNvSpPr>
          <p:nvPr>
            <p:ph idx="1"/>
          </p:nvPr>
        </p:nvSpPr>
        <p:spPr>
          <a:xfrm>
            <a:off x="457200" y="1905000"/>
            <a:ext cx="8229600" cy="4525963"/>
          </a:xfrm>
        </p:spPr>
        <p:txBody>
          <a:bodyPr/>
          <a:lstStyle/>
          <a:p>
            <a:pPr eaLnBrk="1" hangingPunct="1">
              <a:defRPr/>
            </a:pPr>
            <a:r>
              <a:rPr lang="en-US" sz="2800" b="1" dirty="0" smtClean="0">
                <a:solidFill>
                  <a:srgbClr val="FF0000"/>
                </a:solidFill>
                <a:effectLst>
                  <a:outerShdw blurRad="38100" dist="38100" dir="2700000" algn="tl">
                    <a:srgbClr val="000000">
                      <a:alpha val="43137"/>
                    </a:srgbClr>
                  </a:outerShdw>
                </a:effectLst>
              </a:rPr>
              <a:t>You </a:t>
            </a:r>
            <a:r>
              <a:rPr lang="en-US" sz="2800" b="1" u="sng" dirty="0" smtClean="0">
                <a:solidFill>
                  <a:srgbClr val="FF0000"/>
                </a:solidFill>
                <a:effectLst>
                  <a:outerShdw blurRad="38100" dist="38100" dir="2700000" algn="tl">
                    <a:srgbClr val="000000">
                      <a:alpha val="43137"/>
                    </a:srgbClr>
                  </a:outerShdw>
                </a:effectLst>
              </a:rPr>
              <a:t>must</a:t>
            </a:r>
            <a:r>
              <a:rPr lang="en-US" sz="2800" b="1" dirty="0" smtClean="0">
                <a:solidFill>
                  <a:srgbClr val="FF0000"/>
                </a:solidFill>
                <a:effectLst>
                  <a:outerShdw blurRad="38100" dist="38100" dir="2700000" algn="tl">
                    <a:srgbClr val="000000">
                      <a:alpha val="43137"/>
                    </a:srgbClr>
                  </a:outerShdw>
                </a:effectLst>
              </a:rPr>
              <a:t> </a:t>
            </a:r>
            <a:r>
              <a:rPr lang="en-US" sz="2800" b="1" u="sng" dirty="0" smtClean="0">
                <a:solidFill>
                  <a:srgbClr val="FF0000"/>
                </a:solidFill>
                <a:effectLst>
                  <a:outerShdw blurRad="38100" dist="38100" dir="2700000" algn="tl">
                    <a:srgbClr val="000000">
                      <a:alpha val="43137"/>
                    </a:srgbClr>
                  </a:outerShdw>
                </a:effectLst>
              </a:rPr>
              <a:t>complete</a:t>
            </a:r>
            <a:r>
              <a:rPr lang="en-US" sz="2800" b="1" dirty="0" smtClean="0">
                <a:solidFill>
                  <a:srgbClr val="FF0000"/>
                </a:solidFill>
                <a:effectLst>
                  <a:outerShdw blurRad="38100" dist="38100" dir="2700000" algn="tl">
                    <a:srgbClr val="000000">
                      <a:alpha val="43137"/>
                    </a:srgbClr>
                  </a:outerShdw>
                </a:effectLst>
              </a:rPr>
              <a:t> a pre-hospital care report (PCR).</a:t>
            </a:r>
          </a:p>
          <a:p>
            <a:pPr eaLnBrk="1" hangingPunct="1">
              <a:defRPr/>
            </a:pPr>
            <a:r>
              <a:rPr lang="en-US" sz="2800" b="1" dirty="0" smtClean="0">
                <a:solidFill>
                  <a:srgbClr val="FF0000"/>
                </a:solidFill>
                <a:effectLst>
                  <a:outerShdw blurRad="38100" dist="38100" dir="2700000" algn="tl">
                    <a:srgbClr val="000000">
                      <a:alpha val="43137"/>
                    </a:srgbClr>
                  </a:outerShdw>
                </a:effectLst>
              </a:rPr>
              <a:t>You </a:t>
            </a:r>
            <a:r>
              <a:rPr lang="en-US" sz="2800" b="1" u="sng" dirty="0" smtClean="0">
                <a:solidFill>
                  <a:srgbClr val="FF0000"/>
                </a:solidFill>
                <a:effectLst>
                  <a:outerShdw blurRad="38100" dist="38100" dir="2700000" algn="tl">
                    <a:srgbClr val="000000">
                      <a:alpha val="43137"/>
                    </a:srgbClr>
                  </a:outerShdw>
                </a:effectLst>
              </a:rPr>
              <a:t>must</a:t>
            </a:r>
            <a:r>
              <a:rPr lang="en-US" sz="2800" b="1" dirty="0" smtClean="0">
                <a:solidFill>
                  <a:srgbClr val="FF0000"/>
                </a:solidFill>
                <a:effectLst>
                  <a:outerShdw blurRad="38100" dist="38100" dir="2700000" algn="tl">
                    <a:srgbClr val="000000">
                      <a:alpha val="43137"/>
                    </a:srgbClr>
                  </a:outerShdw>
                </a:effectLst>
              </a:rPr>
              <a:t> </a:t>
            </a:r>
            <a:r>
              <a:rPr lang="en-US" sz="2800" b="1" u="sng" dirty="0" smtClean="0">
                <a:solidFill>
                  <a:srgbClr val="FF0000"/>
                </a:solidFill>
                <a:effectLst>
                  <a:outerShdw blurRad="38100" dist="38100" dir="2700000" algn="tl">
                    <a:srgbClr val="000000">
                      <a:alpha val="43137"/>
                    </a:srgbClr>
                  </a:outerShdw>
                </a:effectLst>
              </a:rPr>
              <a:t>complete</a:t>
            </a:r>
            <a:r>
              <a:rPr lang="en-US" sz="2800" b="1" dirty="0" smtClean="0">
                <a:solidFill>
                  <a:srgbClr val="FF0000"/>
                </a:solidFill>
                <a:effectLst>
                  <a:outerShdw blurRad="38100" dist="38100" dir="2700000" algn="tl">
                    <a:srgbClr val="000000">
                      <a:alpha val="43137"/>
                    </a:srgbClr>
                  </a:outerShdw>
                </a:effectLst>
              </a:rPr>
              <a:t> a BLS </a:t>
            </a:r>
            <a:r>
              <a:rPr lang="en-US" sz="2800" b="1" dirty="0">
                <a:solidFill>
                  <a:srgbClr val="FF0000"/>
                </a:solidFill>
                <a:effectLst>
                  <a:outerShdw blurRad="38100" dist="38100" dir="2700000" algn="tl">
                    <a:srgbClr val="000000">
                      <a:alpha val="43137"/>
                    </a:srgbClr>
                  </a:outerShdw>
                </a:effectLst>
              </a:rPr>
              <a:t>Naloxone Administration Quality Improvement Call Review </a:t>
            </a:r>
            <a:r>
              <a:rPr lang="en-US" sz="2800" b="1" dirty="0" smtClean="0">
                <a:solidFill>
                  <a:srgbClr val="FF0000"/>
                </a:solidFill>
                <a:effectLst>
                  <a:outerShdw blurRad="38100" dist="38100" dir="2700000" algn="tl">
                    <a:srgbClr val="000000">
                      <a:alpha val="43137"/>
                    </a:srgbClr>
                  </a:outerShdw>
                </a:effectLst>
              </a:rPr>
              <a:t>form.</a:t>
            </a:r>
          </a:p>
          <a:p>
            <a:pPr eaLnBrk="1" hangingPunct="1">
              <a:defRPr/>
            </a:pPr>
            <a:r>
              <a:rPr lang="en-US" sz="2800" b="1" dirty="0" smtClean="0">
                <a:solidFill>
                  <a:srgbClr val="FF0000"/>
                </a:solidFill>
                <a:effectLst>
                  <a:outerShdw blurRad="38100" dist="38100" dir="2700000" algn="tl">
                    <a:srgbClr val="000000">
                      <a:alpha val="43137"/>
                    </a:srgbClr>
                  </a:outerShdw>
                </a:effectLst>
              </a:rPr>
              <a:t>Return completed paperwork to the EMT unit. </a:t>
            </a:r>
            <a:r>
              <a:rPr lang="en-US" sz="2800" b="1" u="sng" dirty="0" smtClean="0">
                <a:solidFill>
                  <a:srgbClr val="FFFF00"/>
                </a:solidFill>
                <a:effectLst>
                  <a:outerShdw blurRad="38100" dist="38100" dir="2700000" algn="tl">
                    <a:srgbClr val="000000">
                      <a:alpha val="43137"/>
                    </a:srgbClr>
                  </a:outerShdw>
                </a:effectLst>
              </a:rPr>
              <a:t>Attention</a:t>
            </a:r>
            <a:r>
              <a:rPr lang="en-US" sz="2800" b="1" dirty="0" smtClean="0">
                <a:solidFill>
                  <a:srgbClr val="FFFF00"/>
                </a:solidFill>
                <a:effectLst>
                  <a:outerShdw blurRad="38100" dist="38100" dir="2700000" algn="tl">
                    <a:srgbClr val="000000">
                      <a:alpha val="43137"/>
                    </a:srgbClr>
                  </a:outerShdw>
                </a:effectLst>
              </a:rPr>
              <a:t>: Peter DiPrima within 24-hours of administration.</a:t>
            </a:r>
          </a:p>
          <a:p>
            <a:pPr eaLnBrk="1" hangingPunct="1">
              <a:defRPr/>
            </a:pPr>
            <a:r>
              <a:rPr lang="en-US" sz="2800" b="1" dirty="0" smtClean="0">
                <a:solidFill>
                  <a:srgbClr val="FF0000"/>
                </a:solidFill>
                <a:effectLst>
                  <a:outerShdw blurRad="38100" dist="38100" dir="2700000" algn="tl">
                    <a:srgbClr val="000000">
                      <a:alpha val="43137"/>
                    </a:srgbClr>
                  </a:outerShdw>
                </a:effectLst>
              </a:rPr>
              <a:t>Restock Narcan at the precinct desk or at the Suffolk County Police Academy EMT Unit.</a:t>
            </a:r>
            <a:endParaRPr lang="en-US" sz="2800" b="1" dirty="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819400"/>
            <a:ext cx="2971800" cy="1143000"/>
          </a:xfrm>
        </p:spPr>
        <p:txBody>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Sample Narcan </a:t>
            </a:r>
            <a:b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PCR</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5275384" cy="6858000"/>
          </a:xfrm>
        </p:spPr>
      </p:pic>
      <p:sp>
        <p:nvSpPr>
          <p:cNvPr id="3" name="Slide Number Placeholder 2"/>
          <p:cNvSpPr>
            <a:spLocks noGrp="1"/>
          </p:cNvSpPr>
          <p:nvPr>
            <p:ph type="sldNum" sz="quarter" idx="12"/>
          </p:nvPr>
        </p:nvSpPr>
        <p:spPr/>
        <p:txBody>
          <a:bodyPr/>
          <a:lstStyle/>
          <a:p>
            <a:pPr>
              <a:defRPr/>
            </a:pPr>
            <a:fld id="{D0EA6410-02DA-4946-BA63-6738EC425AAD}" type="slidenum">
              <a:rPr lang="en-US" smtClean="0"/>
              <a:pPr>
                <a:defRPr/>
              </a:pPr>
              <a:t>22</a:t>
            </a:fld>
            <a:endParaRPr lang="en-US"/>
          </a:p>
        </p:txBody>
      </p:sp>
    </p:spTree>
    <p:extLst>
      <p:ext uri="{BB962C8B-B14F-4D97-AF65-F5344CB8AC3E}">
        <p14:creationId xmlns:p14="http://schemas.microsoft.com/office/powerpoint/2010/main" val="2303773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410200" y="1752600"/>
            <a:ext cx="3733800" cy="3581400"/>
          </a:xfrm>
        </p:spPr>
        <p:txBody>
          <a:bodyPr/>
          <a:lstStyle/>
          <a:p>
            <a:pPr eaLnBrk="1" hangingPunct="1"/>
            <a:r>
              <a:rPr lang="en-US" sz="1800" b="1" dirty="0" smtClean="0">
                <a:solidFill>
                  <a:srgbClr val="FF0000"/>
                </a:solidFill>
                <a:latin typeface="Times New Roman" pitchFamily="18" charset="0"/>
              </a:rPr>
              <a:t/>
            </a:r>
            <a:br>
              <a:rPr lang="en-US" sz="1800" b="1" dirty="0" smtClean="0">
                <a:solidFill>
                  <a:srgbClr val="FF0000"/>
                </a:solidFill>
                <a:latin typeface="Times New Roman" pitchFamily="18" charset="0"/>
              </a:rPr>
            </a:br>
            <a:r>
              <a:rPr lang="en-US" sz="1800" b="1" dirty="0" smtClean="0">
                <a:solidFill>
                  <a:srgbClr val="FF0000"/>
                </a:solidFill>
                <a:latin typeface="Times New Roman" pitchFamily="18" charset="0"/>
              </a:rPr>
              <a:t> </a:t>
            </a:r>
            <a:r>
              <a:rPr lang="en-US" sz="2800" b="1" dirty="0" smtClean="0">
                <a:solidFill>
                  <a:srgbClr val="FF0000"/>
                </a:solidFill>
                <a:latin typeface="Times New Roman" pitchFamily="18" charset="0"/>
              </a:rPr>
              <a:t>BLS Naloxone Administration Quality Improvement Call Review Form </a:t>
            </a:r>
            <a:endParaRPr lang="en-US" sz="2800" b="1" dirty="0" smtClean="0">
              <a:solidFill>
                <a:srgbClr val="FF0000"/>
              </a:solidFill>
            </a:endParaRPr>
          </a:p>
        </p:txBody>
      </p:sp>
      <p:pic>
        <p:nvPicPr>
          <p:cNvPr id="2253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0"/>
            <a:ext cx="5562600" cy="6946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Legal Issues</a:t>
            </a:r>
            <a:br>
              <a:rPr lang="en-US" dirty="0" smtClean="0">
                <a:solidFill>
                  <a:srgbClr val="FF0000"/>
                </a:solidFill>
              </a:rPr>
            </a:br>
            <a:r>
              <a:rPr lang="en-US" dirty="0" smtClean="0">
                <a:solidFill>
                  <a:srgbClr val="FF0000"/>
                </a:solidFill>
              </a:rPr>
              <a:t>Penal Code </a:t>
            </a:r>
            <a:r>
              <a:rPr lang="en-US" dirty="0">
                <a:solidFill>
                  <a:srgbClr val="FF0000"/>
                </a:solidFill>
              </a:rPr>
              <a:t>§</a:t>
            </a:r>
            <a:r>
              <a:rPr lang="en-US" dirty="0" smtClean="0">
                <a:solidFill>
                  <a:srgbClr val="FF0000"/>
                </a:solidFill>
              </a:rPr>
              <a:t>220.78</a:t>
            </a:r>
            <a:endParaRPr lang="en-US" dirty="0">
              <a:solidFill>
                <a:srgbClr val="FF0000"/>
              </a:solidFill>
            </a:endParaRPr>
          </a:p>
        </p:txBody>
      </p:sp>
      <p:sp>
        <p:nvSpPr>
          <p:cNvPr id="4" name="Content Placeholder 3"/>
          <p:cNvSpPr>
            <a:spLocks noGrp="1"/>
          </p:cNvSpPr>
          <p:nvPr>
            <p:ph idx="1"/>
          </p:nvPr>
        </p:nvSpPr>
        <p:spPr/>
        <p:txBody>
          <a:bodyPr/>
          <a:lstStyle/>
          <a:p>
            <a:pPr marL="0" indent="0">
              <a:buNone/>
            </a:pPr>
            <a:r>
              <a:rPr lang="en-US" sz="2400" dirty="0">
                <a:solidFill>
                  <a:srgbClr val="FF0000"/>
                </a:solidFill>
                <a:effectLst>
                  <a:outerShdw blurRad="38100" dist="38100" dir="2700000" algn="tl">
                    <a:srgbClr val="000000">
                      <a:alpha val="43137"/>
                    </a:srgbClr>
                  </a:outerShdw>
                </a:effectLst>
                <a:latin typeface="Arial"/>
              </a:rPr>
              <a:t>What does the 911 Good Samaritan law do? </a:t>
            </a:r>
          </a:p>
          <a:p>
            <a:r>
              <a:rPr lang="en-US" sz="2400" b="1" dirty="0">
                <a:solidFill>
                  <a:schemeClr val="bg1">
                    <a:lumMod val="95000"/>
                  </a:schemeClr>
                </a:solidFill>
                <a:latin typeface="Garamond"/>
              </a:rPr>
              <a:t>The bill includes immunity protections from charge and prosecution </a:t>
            </a:r>
            <a:r>
              <a:rPr lang="en-US" sz="2400" dirty="0">
                <a:solidFill>
                  <a:schemeClr val="bg1">
                    <a:lumMod val="95000"/>
                  </a:schemeClr>
                </a:solidFill>
                <a:latin typeface="Garamond"/>
              </a:rPr>
              <a:t>for possession of drugs up to an A2 felony offense (possession up to 8 </a:t>
            </a:r>
            <a:r>
              <a:rPr lang="en-US" sz="2400" dirty="0" smtClean="0">
                <a:solidFill>
                  <a:schemeClr val="bg1">
                    <a:lumMod val="95000"/>
                  </a:schemeClr>
                </a:solidFill>
                <a:latin typeface="Garamond"/>
              </a:rPr>
              <a:t>oz. </a:t>
            </a:r>
            <a:r>
              <a:rPr lang="en-US" sz="2400" dirty="0">
                <a:solidFill>
                  <a:schemeClr val="bg1">
                    <a:lumMod val="95000"/>
                  </a:schemeClr>
                </a:solidFill>
                <a:latin typeface="Garamond"/>
              </a:rPr>
              <a:t>of narcotics); alcohol (for underage drinkers); marijuana (any amount); paraphernalia offenses; and </a:t>
            </a:r>
            <a:r>
              <a:rPr lang="en-US" sz="2400" i="1" dirty="0">
                <a:solidFill>
                  <a:schemeClr val="bg1">
                    <a:lumMod val="95000"/>
                  </a:schemeClr>
                </a:solidFill>
                <a:latin typeface="Garamond"/>
              </a:rPr>
              <a:t>sharing </a:t>
            </a:r>
            <a:r>
              <a:rPr lang="en-US" sz="2400" dirty="0">
                <a:solidFill>
                  <a:schemeClr val="bg1">
                    <a:lumMod val="95000"/>
                  </a:schemeClr>
                </a:solidFill>
                <a:latin typeface="Garamond"/>
              </a:rPr>
              <a:t>of drugs (in NY sharing constitutes a “sales” offense). </a:t>
            </a:r>
            <a:endParaRPr lang="en-US" sz="2400" dirty="0" smtClean="0">
              <a:solidFill>
                <a:schemeClr val="bg1">
                  <a:lumMod val="95000"/>
                </a:schemeClr>
              </a:solidFill>
              <a:latin typeface="Garamond"/>
            </a:endParaRPr>
          </a:p>
          <a:p>
            <a:pPr marL="0" indent="0">
              <a:buNone/>
            </a:pPr>
            <a:endParaRPr lang="en-US" sz="2400" dirty="0">
              <a:solidFill>
                <a:schemeClr val="bg1">
                  <a:lumMod val="95000"/>
                </a:schemeClr>
              </a:solidFill>
              <a:latin typeface="Garamond"/>
            </a:endParaRPr>
          </a:p>
          <a:p>
            <a:r>
              <a:rPr lang="en-US" sz="2400" b="1" dirty="0">
                <a:solidFill>
                  <a:schemeClr val="bg1">
                    <a:lumMod val="95000"/>
                  </a:schemeClr>
                </a:solidFill>
                <a:latin typeface="Garamond"/>
              </a:rPr>
              <a:t>There are some specific drug charges for which there are NO </a:t>
            </a:r>
            <a:r>
              <a:rPr lang="en-US" sz="2400" b="1" dirty="0" smtClean="0">
                <a:solidFill>
                  <a:schemeClr val="bg1">
                    <a:lumMod val="95000"/>
                  </a:schemeClr>
                </a:solidFill>
                <a:latin typeface="Garamond"/>
              </a:rPr>
              <a:t>PROTECTION: </a:t>
            </a:r>
            <a:r>
              <a:rPr lang="en-US" sz="2400" dirty="0">
                <a:solidFill>
                  <a:schemeClr val="bg1">
                    <a:lumMod val="95000"/>
                  </a:schemeClr>
                </a:solidFill>
                <a:latin typeface="Garamond"/>
              </a:rPr>
              <a:t>People in possession of A1 felony amounts of narcotics (NOT marijuana) – this means possessing 8 </a:t>
            </a:r>
            <a:r>
              <a:rPr lang="en-US" sz="2400" dirty="0" smtClean="0">
                <a:solidFill>
                  <a:schemeClr val="bg1">
                    <a:lumMod val="95000"/>
                  </a:schemeClr>
                </a:solidFill>
                <a:latin typeface="Garamond"/>
              </a:rPr>
              <a:t>oz. </a:t>
            </a:r>
            <a:r>
              <a:rPr lang="en-US" sz="2400" dirty="0">
                <a:solidFill>
                  <a:schemeClr val="bg1">
                    <a:lumMod val="95000"/>
                  </a:schemeClr>
                </a:solidFill>
                <a:latin typeface="Garamond"/>
              </a:rPr>
              <a:t>or more of narcotics – are NOT protected from charge and prosecution. </a:t>
            </a:r>
            <a:endParaRPr lang="en-US" sz="2400" dirty="0">
              <a:solidFill>
                <a:schemeClr val="bg1">
                  <a:lumMod val="95000"/>
                </a:schemeClr>
              </a:solidFill>
            </a:endParaRPr>
          </a:p>
        </p:txBody>
      </p:sp>
      <p:sp>
        <p:nvSpPr>
          <p:cNvPr id="3" name="Slide Number Placeholder 2"/>
          <p:cNvSpPr>
            <a:spLocks noGrp="1"/>
          </p:cNvSpPr>
          <p:nvPr>
            <p:ph type="sldNum" sz="quarter" idx="12"/>
          </p:nvPr>
        </p:nvSpPr>
        <p:spPr/>
        <p:txBody>
          <a:bodyPr/>
          <a:lstStyle/>
          <a:p>
            <a:pPr>
              <a:defRPr/>
            </a:pPr>
            <a:fld id="{D0EA6410-02DA-4946-BA63-6738EC425AAD}" type="slidenum">
              <a:rPr lang="en-US" smtClean="0"/>
              <a:pPr>
                <a:defRPr/>
              </a:pPr>
              <a:t>24</a:t>
            </a:fld>
            <a:endParaRPr lang="en-US"/>
          </a:p>
        </p:txBody>
      </p:sp>
    </p:spTree>
    <p:extLst>
      <p:ext uri="{BB962C8B-B14F-4D97-AF65-F5344CB8AC3E}">
        <p14:creationId xmlns:p14="http://schemas.microsoft.com/office/powerpoint/2010/main" val="2534084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Legal Issues</a:t>
            </a:r>
            <a:br>
              <a:rPr lang="en-US" dirty="0" smtClean="0">
                <a:solidFill>
                  <a:srgbClr val="FF0000"/>
                </a:solidFill>
              </a:rPr>
            </a:br>
            <a:r>
              <a:rPr lang="en-US" dirty="0" smtClean="0">
                <a:solidFill>
                  <a:srgbClr val="FF0000"/>
                </a:solidFill>
              </a:rPr>
              <a:t>Penal Code §220.78</a:t>
            </a:r>
            <a:endParaRPr lang="en-US" dirty="0"/>
          </a:p>
        </p:txBody>
      </p:sp>
      <p:sp>
        <p:nvSpPr>
          <p:cNvPr id="3" name="Content Placeholder 2"/>
          <p:cNvSpPr>
            <a:spLocks noGrp="1"/>
          </p:cNvSpPr>
          <p:nvPr>
            <p:ph idx="1"/>
          </p:nvPr>
        </p:nvSpPr>
        <p:spPr>
          <a:xfrm>
            <a:off x="457200" y="1828800"/>
            <a:ext cx="8229600" cy="4525963"/>
          </a:xfrm>
        </p:spPr>
        <p:txBody>
          <a:bodyPr/>
          <a:lstStyle/>
          <a:p>
            <a:pPr marL="0" indent="0">
              <a:buNone/>
            </a:pPr>
            <a:r>
              <a:rPr lang="en-US" sz="2400" b="1" dirty="0">
                <a:solidFill>
                  <a:srgbClr val="FF0000"/>
                </a:solidFill>
                <a:effectLst>
                  <a:outerShdw blurRad="38100" dist="38100" dir="2700000" algn="tl">
                    <a:srgbClr val="000000">
                      <a:alpha val="43137"/>
                    </a:srgbClr>
                  </a:outerShdw>
                </a:effectLst>
                <a:latin typeface="Garamond" pitchFamily="18" charset="0"/>
              </a:rPr>
              <a:t>Does the law protect against arrest?</a:t>
            </a:r>
          </a:p>
          <a:p>
            <a:r>
              <a:rPr lang="en-US" sz="2400" dirty="0">
                <a:solidFill>
                  <a:schemeClr val="bg1"/>
                </a:solidFill>
                <a:latin typeface="Garamond" pitchFamily="18" charset="0"/>
              </a:rPr>
              <a:t>In limited circumstances, yes. The new 911 Good Samaritan law protects against arrest for misdemeanor amounts of narcotic drugs (very small and residual amounts), but not misdemeanor amounts of marijuana</a:t>
            </a:r>
            <a:r>
              <a:rPr lang="en-US" sz="2400" dirty="0" smtClean="0">
                <a:solidFill>
                  <a:schemeClr val="bg1"/>
                </a:solidFill>
                <a:latin typeface="Garamond" pitchFamily="18" charset="0"/>
              </a:rPr>
              <a:t>. </a:t>
            </a:r>
            <a:r>
              <a:rPr lang="en-US" sz="2400" dirty="0">
                <a:solidFill>
                  <a:schemeClr val="bg1"/>
                </a:solidFill>
                <a:latin typeface="Garamond" pitchFamily="18" charset="0"/>
              </a:rPr>
              <a:t>For example, possessions up to 3.5 grams of cocaine and up to 3.5 grams of heroin are misdemeanor drug possession offenses.</a:t>
            </a:r>
          </a:p>
          <a:p>
            <a:pPr marL="0" indent="0">
              <a:buNone/>
            </a:pPr>
            <a:endParaRPr lang="en-US" sz="2400" dirty="0" smtClean="0">
              <a:solidFill>
                <a:schemeClr val="bg1"/>
              </a:solidFill>
              <a:latin typeface="Garamond" pitchFamily="18" charset="0"/>
            </a:endParaRPr>
          </a:p>
          <a:p>
            <a:r>
              <a:rPr lang="en-US" sz="2400" dirty="0" smtClean="0">
                <a:solidFill>
                  <a:schemeClr val="bg1"/>
                </a:solidFill>
                <a:latin typeface="Garamond" pitchFamily="18" charset="0"/>
              </a:rPr>
              <a:t>The </a:t>
            </a:r>
            <a:r>
              <a:rPr lang="en-US" sz="2400" dirty="0">
                <a:solidFill>
                  <a:schemeClr val="bg1"/>
                </a:solidFill>
                <a:latin typeface="Garamond" pitchFamily="18" charset="0"/>
              </a:rPr>
              <a:t>original version of the bill proposed protections from arrest for felony narcotic drug possession – but this provision was reduced to only misdemeanor amounts of narcotic drugs in the final negotiations around the legislation.</a:t>
            </a:r>
          </a:p>
        </p:txBody>
      </p:sp>
      <p:sp>
        <p:nvSpPr>
          <p:cNvPr id="4" name="Slide Number Placeholder 3"/>
          <p:cNvSpPr>
            <a:spLocks noGrp="1"/>
          </p:cNvSpPr>
          <p:nvPr>
            <p:ph type="sldNum" sz="quarter" idx="12"/>
          </p:nvPr>
        </p:nvSpPr>
        <p:spPr/>
        <p:txBody>
          <a:bodyPr/>
          <a:lstStyle/>
          <a:p>
            <a:pPr>
              <a:defRPr/>
            </a:pPr>
            <a:fld id="{D0EA6410-02DA-4946-BA63-6738EC425AAD}" type="slidenum">
              <a:rPr lang="en-US" smtClean="0"/>
              <a:pPr>
                <a:defRPr/>
              </a:pPr>
              <a:t>25</a:t>
            </a:fld>
            <a:endParaRPr lang="en-US"/>
          </a:p>
        </p:txBody>
      </p:sp>
    </p:spTree>
    <p:extLst>
      <p:ext uri="{BB962C8B-B14F-4D97-AF65-F5344CB8AC3E}">
        <p14:creationId xmlns:p14="http://schemas.microsoft.com/office/powerpoint/2010/main" val="3120586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dirty="0" smtClean="0">
                <a:solidFill>
                  <a:srgbClr val="FF0000"/>
                </a:solidFill>
              </a:rPr>
              <a:t>Legal Issues</a:t>
            </a:r>
            <a:br>
              <a:rPr lang="en-US" dirty="0" smtClean="0">
                <a:solidFill>
                  <a:srgbClr val="FF0000"/>
                </a:solidFill>
              </a:rPr>
            </a:br>
            <a:r>
              <a:rPr lang="en-US" dirty="0" smtClean="0">
                <a:solidFill>
                  <a:srgbClr val="FF0000"/>
                </a:solidFill>
              </a:rPr>
              <a:t>Penal Code §220.78</a:t>
            </a:r>
            <a:endParaRPr lang="en-US" dirty="0">
              <a:solidFill>
                <a:srgbClr val="FF0000"/>
              </a:solidFill>
            </a:endParaRPr>
          </a:p>
        </p:txBody>
      </p:sp>
      <p:sp>
        <p:nvSpPr>
          <p:cNvPr id="4" name="Content Placeholder 3"/>
          <p:cNvSpPr>
            <a:spLocks noGrp="1"/>
          </p:cNvSpPr>
          <p:nvPr>
            <p:ph idx="1"/>
          </p:nvPr>
        </p:nvSpPr>
        <p:spPr>
          <a:xfrm>
            <a:off x="457200" y="2057400"/>
            <a:ext cx="8229600" cy="4525963"/>
          </a:xfrm>
        </p:spPr>
        <p:txBody>
          <a:bodyPr/>
          <a:lstStyle/>
          <a:p>
            <a:pPr marL="0" indent="0">
              <a:buNone/>
            </a:pPr>
            <a:r>
              <a:rPr lang="en-US" b="1" dirty="0">
                <a:solidFill>
                  <a:srgbClr val="FF0000"/>
                </a:solidFill>
                <a:effectLst>
                  <a:outerShdw blurRad="38100" dist="38100" dir="2700000" algn="tl">
                    <a:srgbClr val="000000">
                      <a:alpha val="43137"/>
                    </a:srgbClr>
                  </a:outerShdw>
                </a:effectLst>
                <a:latin typeface="Garamond" pitchFamily="18" charset="0"/>
              </a:rPr>
              <a:t>Does the law protect </a:t>
            </a:r>
            <a:r>
              <a:rPr lang="en-US" b="1" dirty="0" smtClean="0">
                <a:solidFill>
                  <a:srgbClr val="FF0000"/>
                </a:solidFill>
                <a:effectLst>
                  <a:outerShdw blurRad="38100" dist="38100" dir="2700000" algn="tl">
                    <a:srgbClr val="000000">
                      <a:alpha val="43137"/>
                    </a:srgbClr>
                  </a:outerShdw>
                </a:effectLst>
                <a:latin typeface="Garamond" pitchFamily="18" charset="0"/>
              </a:rPr>
              <a:t>the person if they have a </a:t>
            </a:r>
            <a:r>
              <a:rPr lang="en-US" b="1" dirty="0">
                <a:solidFill>
                  <a:srgbClr val="FF0000"/>
                </a:solidFill>
                <a:effectLst>
                  <a:outerShdw blurRad="38100" dist="38100" dir="2700000" algn="tl">
                    <a:srgbClr val="000000">
                      <a:alpha val="43137"/>
                    </a:srgbClr>
                  </a:outerShdw>
                </a:effectLst>
                <a:latin typeface="Garamond" pitchFamily="18" charset="0"/>
              </a:rPr>
              <a:t>warrant </a:t>
            </a:r>
            <a:r>
              <a:rPr lang="en-US" b="1" dirty="0" smtClean="0">
                <a:solidFill>
                  <a:srgbClr val="FF0000"/>
                </a:solidFill>
                <a:effectLst>
                  <a:outerShdw blurRad="38100" dist="38100" dir="2700000" algn="tl">
                    <a:srgbClr val="000000">
                      <a:alpha val="43137"/>
                    </a:srgbClr>
                  </a:outerShdw>
                </a:effectLst>
                <a:latin typeface="Garamond" pitchFamily="18" charset="0"/>
              </a:rPr>
              <a:t>or is on </a:t>
            </a:r>
            <a:r>
              <a:rPr lang="en-US" b="1" dirty="0">
                <a:solidFill>
                  <a:srgbClr val="FF0000"/>
                </a:solidFill>
                <a:effectLst>
                  <a:outerShdw blurRad="38100" dist="38100" dir="2700000" algn="tl">
                    <a:srgbClr val="000000">
                      <a:alpha val="43137"/>
                    </a:srgbClr>
                  </a:outerShdw>
                </a:effectLst>
                <a:latin typeface="Garamond" pitchFamily="18" charset="0"/>
              </a:rPr>
              <a:t>parole or probation?</a:t>
            </a:r>
          </a:p>
          <a:p>
            <a:r>
              <a:rPr lang="en-US" dirty="0" smtClean="0">
                <a:solidFill>
                  <a:schemeClr val="bg1">
                    <a:lumMod val="95000"/>
                  </a:schemeClr>
                </a:solidFill>
                <a:latin typeface="Garamond" pitchFamily="18" charset="0"/>
              </a:rPr>
              <a:t>The </a:t>
            </a:r>
            <a:r>
              <a:rPr lang="en-US" dirty="0">
                <a:solidFill>
                  <a:schemeClr val="bg1">
                    <a:lumMod val="95000"/>
                  </a:schemeClr>
                </a:solidFill>
                <a:latin typeface="Garamond" pitchFamily="18" charset="0"/>
              </a:rPr>
              <a:t>law does not provide protection from arrest or charge for drug or alcohol possession if you have an open warrant for your arrest. There is also no specific protection by this bill if you are currently on probation or parole.</a:t>
            </a:r>
          </a:p>
        </p:txBody>
      </p:sp>
      <p:sp>
        <p:nvSpPr>
          <p:cNvPr id="3" name="Slide Number Placeholder 2"/>
          <p:cNvSpPr>
            <a:spLocks noGrp="1"/>
          </p:cNvSpPr>
          <p:nvPr>
            <p:ph type="sldNum" sz="quarter" idx="12"/>
          </p:nvPr>
        </p:nvSpPr>
        <p:spPr/>
        <p:txBody>
          <a:bodyPr/>
          <a:lstStyle/>
          <a:p>
            <a:pPr>
              <a:defRPr/>
            </a:pPr>
            <a:fld id="{D0EA6410-02DA-4946-BA63-6738EC425AAD}" type="slidenum">
              <a:rPr lang="en-US" smtClean="0"/>
              <a:pPr>
                <a:defRPr/>
              </a:pPr>
              <a:t>26</a:t>
            </a:fld>
            <a:endParaRPr lang="en-US"/>
          </a:p>
        </p:txBody>
      </p:sp>
    </p:spTree>
    <p:extLst>
      <p:ext uri="{BB962C8B-B14F-4D97-AF65-F5344CB8AC3E}">
        <p14:creationId xmlns:p14="http://schemas.microsoft.com/office/powerpoint/2010/main" val="3407906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Legal Issues</a:t>
            </a:r>
            <a:br>
              <a:rPr lang="en-US" dirty="0">
                <a:solidFill>
                  <a:srgbClr val="FF0000"/>
                </a:solidFill>
              </a:rPr>
            </a:br>
            <a:r>
              <a:rPr lang="en-US" dirty="0">
                <a:solidFill>
                  <a:srgbClr val="FF0000"/>
                </a:solidFill>
              </a:rPr>
              <a:t>Penal Code §220.78</a:t>
            </a:r>
            <a:endParaRPr lang="en-US" dirty="0"/>
          </a:p>
        </p:txBody>
      </p:sp>
      <p:sp>
        <p:nvSpPr>
          <p:cNvPr id="3" name="Content Placeholder 2"/>
          <p:cNvSpPr>
            <a:spLocks noGrp="1"/>
          </p:cNvSpPr>
          <p:nvPr>
            <p:ph idx="1"/>
          </p:nvPr>
        </p:nvSpPr>
        <p:spPr>
          <a:xfrm>
            <a:off x="457200" y="1905000"/>
            <a:ext cx="8229600" cy="4525963"/>
          </a:xfrm>
        </p:spPr>
        <p:txBody>
          <a:bodyPr/>
          <a:lstStyle/>
          <a:p>
            <a:pPr marL="0" indent="0">
              <a:buNone/>
            </a:pPr>
            <a:r>
              <a:rPr lang="en-US" sz="2800" b="1" dirty="0">
                <a:solidFill>
                  <a:srgbClr val="FF0000"/>
                </a:solidFill>
                <a:effectLst>
                  <a:outerShdw blurRad="38100" dist="38100" dir="2700000" algn="tl">
                    <a:srgbClr val="000000">
                      <a:alpha val="43137"/>
                    </a:srgbClr>
                  </a:outerShdw>
                </a:effectLst>
                <a:latin typeface="Garamond" pitchFamily="18" charset="0"/>
              </a:rPr>
              <a:t>What happens if I’m accused of selling drugs when I call 911 during an overdose</a:t>
            </a:r>
            <a:r>
              <a:rPr lang="en-US" sz="2800" b="1" dirty="0" smtClean="0">
                <a:solidFill>
                  <a:srgbClr val="FF0000"/>
                </a:solidFill>
                <a:effectLst>
                  <a:outerShdw blurRad="38100" dist="38100" dir="2700000" algn="tl">
                    <a:srgbClr val="000000">
                      <a:alpha val="43137"/>
                    </a:srgbClr>
                  </a:outerShdw>
                </a:effectLst>
                <a:latin typeface="Garamond" pitchFamily="18" charset="0"/>
              </a:rPr>
              <a:t>?</a:t>
            </a:r>
          </a:p>
          <a:p>
            <a:r>
              <a:rPr lang="en-US" sz="2800" dirty="0" smtClean="0">
                <a:solidFill>
                  <a:schemeClr val="bg1">
                    <a:lumMod val="95000"/>
                  </a:schemeClr>
                </a:solidFill>
                <a:latin typeface="Garamond" pitchFamily="18" charset="0"/>
              </a:rPr>
              <a:t>The </a:t>
            </a:r>
            <a:r>
              <a:rPr lang="en-US" sz="2800" dirty="0">
                <a:solidFill>
                  <a:schemeClr val="bg1">
                    <a:lumMod val="95000"/>
                  </a:schemeClr>
                </a:solidFill>
                <a:latin typeface="Garamond" pitchFamily="18" charset="0"/>
              </a:rPr>
              <a:t>bill includes affirmative defense for sales of a controlled substance or marijuana when the defendant seeks medical help during an overdose situation. This is a defense similar to “self-defense”. This means that if a person is accused of a drug sales crime or a marijuana sales crime because of evidence discovered at the scene of an overdose, they can be acquitted if they prove that they called for medical help during the overdose.</a:t>
            </a:r>
          </a:p>
          <a:p>
            <a:pPr marL="0" indent="0">
              <a:buNone/>
            </a:pPr>
            <a:endParaRPr lang="en-US" sz="2400" dirty="0" smtClean="0">
              <a:solidFill>
                <a:schemeClr val="bg1">
                  <a:lumMod val="95000"/>
                </a:scheme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D0EA6410-02DA-4946-BA63-6738EC425AAD}" type="slidenum">
              <a:rPr lang="en-US" smtClean="0"/>
              <a:pPr>
                <a:defRPr/>
              </a:pPr>
              <a:t>27</a:t>
            </a:fld>
            <a:endParaRPr lang="en-US"/>
          </a:p>
        </p:txBody>
      </p:sp>
    </p:spTree>
    <p:extLst>
      <p:ext uri="{BB962C8B-B14F-4D97-AF65-F5344CB8AC3E}">
        <p14:creationId xmlns:p14="http://schemas.microsoft.com/office/powerpoint/2010/main" val="3883117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Legal Issues</a:t>
            </a:r>
            <a:br>
              <a:rPr lang="en-US" dirty="0" smtClean="0">
                <a:solidFill>
                  <a:srgbClr val="FF0000"/>
                </a:solidFill>
              </a:rPr>
            </a:br>
            <a:r>
              <a:rPr lang="en-US" dirty="0" smtClean="0">
                <a:solidFill>
                  <a:srgbClr val="FF0000"/>
                </a:solidFill>
              </a:rPr>
              <a:t>Penal Code §220.78</a:t>
            </a:r>
            <a:endParaRPr lang="en-US" dirty="0">
              <a:solidFill>
                <a:srgbClr val="FF0000"/>
              </a:solidFill>
            </a:endParaRPr>
          </a:p>
        </p:txBody>
      </p:sp>
      <p:sp>
        <p:nvSpPr>
          <p:cNvPr id="3" name="Content Placeholder 2"/>
          <p:cNvSpPr>
            <a:spLocks noGrp="1"/>
          </p:cNvSpPr>
          <p:nvPr>
            <p:ph idx="1"/>
          </p:nvPr>
        </p:nvSpPr>
        <p:spPr>
          <a:xfrm>
            <a:off x="381000" y="1905000"/>
            <a:ext cx="8229600" cy="4525963"/>
          </a:xfrm>
        </p:spPr>
        <p:txBody>
          <a:bodyPr/>
          <a:lstStyle/>
          <a:p>
            <a:pPr marL="0" indent="0">
              <a:buNone/>
            </a:pPr>
            <a:r>
              <a:rPr lang="en-US" sz="2800" b="1" dirty="0">
                <a:solidFill>
                  <a:srgbClr val="FF0000"/>
                </a:solidFill>
                <a:effectLst>
                  <a:outerShdw blurRad="38100" dist="38100" dir="2700000" algn="tl">
                    <a:srgbClr val="000000">
                      <a:alpha val="43137"/>
                    </a:srgbClr>
                  </a:outerShdw>
                </a:effectLst>
                <a:latin typeface="Garamond" pitchFamily="18" charset="0"/>
              </a:rPr>
              <a:t>What isn’t covered under this law?</a:t>
            </a:r>
          </a:p>
          <a:p>
            <a:r>
              <a:rPr lang="en-US" sz="2800" dirty="0">
                <a:solidFill>
                  <a:schemeClr val="bg1">
                    <a:lumMod val="95000"/>
                  </a:schemeClr>
                </a:solidFill>
                <a:latin typeface="Garamond" pitchFamily="18" charset="0"/>
              </a:rPr>
              <a:t>Exclusions from this provision: A1 and A2 sales offenses, but the act of seeking medical help during an overdose is included as a mitigating factor for these offenses during sentencing. This means that, in the court proceedings, the defendant can ask the judge to consider, during sentencing, the fact that the defendant called 911 in order to save a </a:t>
            </a:r>
            <a:r>
              <a:rPr lang="en-US" sz="2800" dirty="0" smtClean="0">
                <a:solidFill>
                  <a:schemeClr val="bg1">
                    <a:lumMod val="95000"/>
                  </a:schemeClr>
                </a:solidFill>
                <a:latin typeface="Garamond" pitchFamily="18" charset="0"/>
              </a:rPr>
              <a:t>life.</a:t>
            </a:r>
          </a:p>
          <a:p>
            <a:pPr marL="0" indent="0">
              <a:buNone/>
            </a:pPr>
            <a:endParaRPr lang="en-US" sz="1600" dirty="0">
              <a:solidFill>
                <a:schemeClr val="bg1">
                  <a:lumMod val="95000"/>
                </a:scheme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D0EA6410-02DA-4946-BA63-6738EC425AAD}" type="slidenum">
              <a:rPr lang="en-US" smtClean="0"/>
              <a:pPr>
                <a:defRPr/>
              </a:pPr>
              <a:t>28</a:t>
            </a:fld>
            <a:endParaRPr lang="en-US"/>
          </a:p>
        </p:txBody>
      </p:sp>
    </p:spTree>
    <p:extLst>
      <p:ext uri="{BB962C8B-B14F-4D97-AF65-F5344CB8AC3E}">
        <p14:creationId xmlns:p14="http://schemas.microsoft.com/office/powerpoint/2010/main" val="289757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Legal Issues</a:t>
            </a:r>
            <a:br>
              <a:rPr lang="en-US" dirty="0">
                <a:solidFill>
                  <a:srgbClr val="FF0000"/>
                </a:solidFill>
              </a:rPr>
            </a:br>
            <a:r>
              <a:rPr lang="en-US" dirty="0">
                <a:solidFill>
                  <a:srgbClr val="FF0000"/>
                </a:solidFill>
              </a:rPr>
              <a:t>Penal Code §220.78</a:t>
            </a:r>
            <a:endParaRPr lang="en-US" dirty="0"/>
          </a:p>
        </p:txBody>
      </p:sp>
      <p:sp>
        <p:nvSpPr>
          <p:cNvPr id="3" name="Content Placeholder 2"/>
          <p:cNvSpPr>
            <a:spLocks noGrp="1"/>
          </p:cNvSpPr>
          <p:nvPr>
            <p:ph idx="1"/>
          </p:nvPr>
        </p:nvSpPr>
        <p:spPr>
          <a:xfrm>
            <a:off x="457200" y="1981200"/>
            <a:ext cx="8229600" cy="4144963"/>
          </a:xfrm>
        </p:spPr>
        <p:txBody>
          <a:bodyPr/>
          <a:lstStyle/>
          <a:p>
            <a:pPr lvl="0"/>
            <a:r>
              <a:rPr lang="en-US" sz="2800" b="1" i="1" dirty="0">
                <a:solidFill>
                  <a:prstClr val="white">
                    <a:lumMod val="95000"/>
                  </a:prstClr>
                </a:solidFill>
                <a:effectLst>
                  <a:outerShdw blurRad="38100" dist="38100" dir="2700000" algn="tl">
                    <a:srgbClr val="000000">
                      <a:alpha val="43137"/>
                    </a:srgbClr>
                  </a:outerShdw>
                </a:effectLst>
                <a:latin typeface="Garamond" pitchFamily="18" charset="0"/>
              </a:rPr>
              <a:t>Also excluded: </a:t>
            </a:r>
            <a:r>
              <a:rPr lang="en-US" sz="2800" b="1" i="1" dirty="0" smtClean="0">
                <a:solidFill>
                  <a:prstClr val="white">
                    <a:lumMod val="95000"/>
                  </a:prstClr>
                </a:solidFill>
                <a:effectLst>
                  <a:outerShdw blurRad="38100" dist="38100" dir="2700000" algn="tl">
                    <a:srgbClr val="000000">
                      <a:alpha val="43137"/>
                    </a:srgbClr>
                  </a:outerShdw>
                </a:effectLst>
                <a:latin typeface="Garamond" pitchFamily="18" charset="0"/>
              </a:rPr>
              <a:t> </a:t>
            </a:r>
            <a:r>
              <a:rPr lang="en-US" sz="2800" dirty="0" smtClean="0">
                <a:solidFill>
                  <a:prstClr val="white">
                    <a:lumMod val="95000"/>
                  </a:prstClr>
                </a:solidFill>
                <a:latin typeface="Garamond" pitchFamily="18" charset="0"/>
              </a:rPr>
              <a:t>the </a:t>
            </a:r>
            <a:r>
              <a:rPr lang="en-US" sz="2800" dirty="0">
                <a:solidFill>
                  <a:prstClr val="white">
                    <a:lumMod val="95000"/>
                  </a:prstClr>
                </a:solidFill>
                <a:latin typeface="Garamond" pitchFamily="18" charset="0"/>
              </a:rPr>
              <a:t>individual cannot be previously convicted for an A1, A2, or B drug felony sales or attempted sales offense</a:t>
            </a:r>
            <a:r>
              <a:rPr lang="en-US" sz="1600" dirty="0">
                <a:solidFill>
                  <a:prstClr val="white">
                    <a:lumMod val="95000"/>
                  </a:prstClr>
                </a:solidFill>
                <a:latin typeface="Garamond" pitchFamily="18" charset="0"/>
              </a:rPr>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0EA6410-02DA-4946-BA63-6738EC425AAD}" type="slidenum">
              <a:rPr lang="en-US" smtClean="0"/>
              <a:pPr>
                <a:defRPr/>
              </a:pPr>
              <a:t>29</a:t>
            </a:fld>
            <a:endParaRPr lang="en-US"/>
          </a:p>
        </p:txBody>
      </p:sp>
    </p:spTree>
    <p:extLst>
      <p:ext uri="{BB962C8B-B14F-4D97-AF65-F5344CB8AC3E}">
        <p14:creationId xmlns:p14="http://schemas.microsoft.com/office/powerpoint/2010/main" val="1605896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smtClean="0">
                <a:solidFill>
                  <a:schemeClr val="bg1"/>
                </a:solidFill>
              </a:rPr>
              <a:t>Suffolk County Vital Statistics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2446247"/>
              </p:ext>
            </p:extLst>
          </p:nvPr>
        </p:nvGraphicFramePr>
        <p:xfrm>
          <a:off x="914400" y="1371600"/>
          <a:ext cx="6553202" cy="5105398"/>
        </p:xfrm>
        <a:graphic>
          <a:graphicData uri="http://schemas.openxmlformats.org/drawingml/2006/table">
            <a:tbl>
              <a:tblPr/>
              <a:tblGrid>
                <a:gridCol w="1184818"/>
                <a:gridCol w="671048"/>
                <a:gridCol w="671048"/>
                <a:gridCol w="671048"/>
                <a:gridCol w="671048"/>
                <a:gridCol w="671048"/>
                <a:gridCol w="671048"/>
                <a:gridCol w="671048"/>
                <a:gridCol w="671048"/>
              </a:tblGrid>
              <a:tr h="2235960">
                <a:tc gridSpan="9">
                  <a:txBody>
                    <a:bodyPr/>
                    <a:lstStyle/>
                    <a:p>
                      <a:pPr algn="ctr" fontAlgn="b"/>
                      <a:r>
                        <a:rPr lang="en-US" sz="1800" b="1" i="0" u="none" strike="noStrike" dirty="0">
                          <a:solidFill>
                            <a:srgbClr val="FF0000"/>
                          </a:solidFill>
                          <a:effectLst>
                            <a:outerShdw blurRad="38100" dist="38100" dir="2700000" algn="tl">
                              <a:srgbClr val="000000">
                                <a:alpha val="43137"/>
                              </a:srgbClr>
                            </a:outerShdw>
                          </a:effectLst>
                          <a:latin typeface="Calibri"/>
                        </a:rPr>
                        <a:t>Suffolk County Medical Examiner's Office</a:t>
                      </a:r>
                    </a:p>
                    <a:p>
                      <a:pPr algn="ctr" fontAlgn="b"/>
                      <a:r>
                        <a:rPr lang="en-US" sz="1800" b="1" i="0" u="none" strike="noStrike" dirty="0">
                          <a:solidFill>
                            <a:schemeClr val="bg1"/>
                          </a:solidFill>
                          <a:effectLst/>
                          <a:latin typeface="Calibri"/>
                        </a:rPr>
                        <a:t>Yvonne Milewski M.D., Chief Medical Examiner</a:t>
                      </a:r>
                    </a:p>
                    <a:p>
                      <a:pPr algn="ctr" fontAlgn="b"/>
                      <a:r>
                        <a:rPr lang="en-US" sz="1800" b="1" i="0" u="none" strike="noStrike" dirty="0">
                          <a:solidFill>
                            <a:schemeClr val="bg1"/>
                          </a:solidFill>
                          <a:effectLst/>
                          <a:latin typeface="Calibri"/>
                        </a:rPr>
                        <a:t>Michael Lehrer, Ph.D., Chief </a:t>
                      </a:r>
                      <a:r>
                        <a:rPr lang="en-US" sz="1800" b="1" i="0" u="none" strike="noStrike" dirty="0" smtClean="0">
                          <a:solidFill>
                            <a:schemeClr val="bg1"/>
                          </a:solidFill>
                          <a:effectLst/>
                          <a:latin typeface="Calibri"/>
                        </a:rPr>
                        <a:t>Toxicologist</a:t>
                      </a:r>
                    </a:p>
                    <a:p>
                      <a:pPr algn="ctr" fontAlgn="b"/>
                      <a:endParaRPr lang="en-US" sz="1800" b="0" i="0" u="none" strike="noStrike" dirty="0">
                        <a:solidFill>
                          <a:schemeClr val="bg1"/>
                        </a:solidFill>
                        <a:effectLst/>
                        <a:latin typeface="Calibri"/>
                      </a:endParaRPr>
                    </a:p>
                    <a:p>
                      <a:pPr algn="ctr" fontAlgn="b"/>
                      <a:r>
                        <a:rPr lang="en-US" sz="2400" b="1" i="0" u="none" strike="noStrike" dirty="0">
                          <a:solidFill>
                            <a:schemeClr val="bg1"/>
                          </a:solidFill>
                          <a:effectLst/>
                          <a:latin typeface="Calibri"/>
                        </a:rPr>
                        <a:t>Heroin and Other Opiate Deaths 2004 - 2011</a:t>
                      </a:r>
                    </a:p>
                    <a:p>
                      <a:pPr algn="ctr" fontAlgn="b"/>
                      <a:r>
                        <a:rPr lang="en-US" sz="1800" b="1" i="0" u="none" strike="noStrike" dirty="0" smtClean="0">
                          <a:solidFill>
                            <a:schemeClr val="bg1"/>
                          </a:solidFill>
                          <a:effectLst/>
                          <a:latin typeface="Calibri"/>
                        </a:rPr>
                        <a:t>Drug </a:t>
                      </a:r>
                      <a:r>
                        <a:rPr lang="en-US" sz="1800" b="1" i="0" u="none" strike="noStrike" dirty="0">
                          <a:solidFill>
                            <a:schemeClr val="bg1"/>
                          </a:solidFill>
                          <a:effectLst/>
                          <a:latin typeface="Calibri"/>
                        </a:rPr>
                        <a:t>Appears in Cause of Death</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726">
                <a:tc>
                  <a:txBody>
                    <a:bodyPr/>
                    <a:lstStyle/>
                    <a:p>
                      <a:pPr algn="ctr" fontAlgn="b"/>
                      <a:r>
                        <a:rPr lang="en-US" sz="1200" b="1" i="0" u="none" strike="noStrike" dirty="0">
                          <a:solidFill>
                            <a:schemeClr val="bg1"/>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a:solidFill>
                            <a:schemeClr val="bg1"/>
                          </a:solidFill>
                          <a:effectLst/>
                          <a:latin typeface="Calibri"/>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a:solidFill>
                            <a:schemeClr val="bg1"/>
                          </a:solidFill>
                          <a:effectLst/>
                          <a:latin typeface="Calibri"/>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dirty="0">
                          <a:solidFill>
                            <a:schemeClr val="bg1"/>
                          </a:solidFill>
                          <a:effectLst/>
                          <a:latin typeface="Calibri"/>
                        </a:rPr>
                        <a:t>2006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dirty="0">
                          <a:solidFill>
                            <a:schemeClr val="bg1"/>
                          </a:solidFill>
                          <a:effectLst/>
                          <a:latin typeface="Calibri"/>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a:solidFill>
                            <a:schemeClr val="bg1"/>
                          </a:solidFill>
                          <a:effectLst/>
                          <a:latin typeface="Calibri"/>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a:solidFill>
                            <a:schemeClr val="bg1"/>
                          </a:solidFill>
                          <a:effectLst/>
                          <a:latin typeface="Calibri"/>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a:solidFill>
                            <a:schemeClr val="bg1"/>
                          </a:solidFill>
                          <a:effectLst/>
                          <a:latin typeface="Calibri"/>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1200" b="1" i="0" u="none" strike="noStrike">
                          <a:solidFill>
                            <a:schemeClr val="bg1"/>
                          </a:solidFill>
                          <a:effectLst/>
                          <a:latin typeface="Calibri"/>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r>
              <a:tr h="220726">
                <a:tc>
                  <a:txBody>
                    <a:bodyPr/>
                    <a:lstStyle/>
                    <a:p>
                      <a:pPr algn="ctr" fontAlgn="b"/>
                      <a:r>
                        <a:rPr lang="en-US" sz="1200" b="1" i="0" u="none" strike="noStrike" dirty="0">
                          <a:solidFill>
                            <a:schemeClr val="bg1"/>
                          </a:solidFill>
                          <a:effectLst/>
                          <a:latin typeface="Calibri"/>
                        </a:rPr>
                        <a:t>Heroin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dirty="0">
                          <a:solidFill>
                            <a:schemeClr val="bg1"/>
                          </a:solidFill>
                          <a:effectLst/>
                          <a:latin typeface="Calibri"/>
                        </a:rPr>
                        <a:t>Oxycodone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dirty="0">
                          <a:solidFill>
                            <a:schemeClr val="bg1"/>
                          </a:solidFill>
                          <a:effectLst/>
                          <a:latin typeface="Calibri"/>
                        </a:rPr>
                        <a:t>Hydrocodone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a:solidFill>
                            <a:schemeClr val="bg1"/>
                          </a:solidFill>
                          <a:effectLst/>
                          <a:latin typeface="Calibri"/>
                        </a:rPr>
                        <a:t>Codeine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a:solidFill>
                            <a:schemeClr val="bg1"/>
                          </a:solidFill>
                          <a:effectLst/>
                          <a:latin typeface="Calibri"/>
                        </a:rPr>
                        <a:t>Morphine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a:solidFill>
                            <a:schemeClr val="bg1"/>
                          </a:solidFill>
                          <a:effectLst/>
                          <a:latin typeface="Calibri"/>
                        </a:rPr>
                        <a:t>Buprenorphine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a:solidFill>
                            <a:schemeClr val="bg1"/>
                          </a:solidFill>
                          <a:effectLst/>
                          <a:latin typeface="Calibri"/>
                        </a:rPr>
                        <a:t>Fentanyl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a:solidFill>
                            <a:schemeClr val="bg1"/>
                          </a:solidFill>
                          <a:effectLst/>
                          <a:latin typeface="Calibri"/>
                        </a:rPr>
                        <a:t>Dihydrocodeine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a:solidFill>
                            <a:schemeClr val="bg1"/>
                          </a:solidFill>
                          <a:effectLst/>
                          <a:latin typeface="Calibri"/>
                        </a:rPr>
                        <a:t>Methadone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dirty="0">
                          <a:solidFill>
                            <a:schemeClr val="bg1"/>
                          </a:solidFill>
                          <a:effectLst/>
                          <a:latin typeface="Calibri"/>
                        </a:rPr>
                        <a:t>Hydromorphone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dirty="0">
                          <a:solidFill>
                            <a:schemeClr val="bg1"/>
                          </a:solidFill>
                          <a:effectLst/>
                          <a:latin typeface="Calibri"/>
                        </a:rPr>
                        <a:t>Oxymorphone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26">
                <a:tc>
                  <a:txBody>
                    <a:bodyPr/>
                    <a:lstStyle/>
                    <a:p>
                      <a:pPr algn="ctr" fontAlgn="b"/>
                      <a:r>
                        <a:rPr lang="en-US" sz="1200" b="1" i="0" u="none" strike="noStrike">
                          <a:solidFill>
                            <a:schemeClr val="bg1"/>
                          </a:solidFill>
                          <a:effectLst/>
                          <a:latin typeface="Calibri"/>
                        </a:rPr>
                        <a:t>Total non-Heroin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bg1"/>
                          </a:solidFill>
                          <a:effectLst/>
                          <a:latin typeface="Calibri"/>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59075"/>
            <a:ext cx="7467600" cy="412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9789" y="914400"/>
            <a:ext cx="67056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Narcan Saves Lives</a:t>
            </a:r>
            <a:endParaRPr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30</a:t>
            </a:fld>
            <a:endParaRPr lang="en-US"/>
          </a:p>
        </p:txBody>
      </p:sp>
    </p:spTree>
    <p:extLst>
      <p:ext uri="{BB962C8B-B14F-4D97-AF65-F5344CB8AC3E}">
        <p14:creationId xmlns:p14="http://schemas.microsoft.com/office/powerpoint/2010/main" val="4054446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143000"/>
          </a:xfrm>
        </p:spPr>
        <p:txBody>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When in doubt contact Medical Control for Medical Direction</a:t>
            </a:r>
            <a:b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(631) 689-1430</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6F8FC06D-BD90-4ED3-A1AF-1464D5D4BD04}" type="slidenum">
              <a:rPr lang="en-US" smtClean="0"/>
              <a:pPr>
                <a:defRPr/>
              </a:pPr>
              <a:t>31</a:t>
            </a:fld>
            <a:endParaRPr lang="en-US"/>
          </a:p>
        </p:txBody>
      </p:sp>
    </p:spTree>
    <p:extLst>
      <p:ext uri="{BB962C8B-B14F-4D97-AF65-F5344CB8AC3E}">
        <p14:creationId xmlns:p14="http://schemas.microsoft.com/office/powerpoint/2010/main" val="297865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0"/>
            <a:ext cx="8229600" cy="1143000"/>
          </a:xfrm>
        </p:spPr>
        <p:txBody>
          <a:bodyPr/>
          <a:lstStyle/>
          <a:p>
            <a:pPr algn="l" eaLnBrk="1" hangingPunct="1"/>
            <a:r>
              <a:rPr lang="en-US" dirty="0" smtClean="0">
                <a:solidFill>
                  <a:schemeClr val="bg1"/>
                </a:solidFill>
              </a:rPr>
              <a:t>Suffolk County Vital Statistics</a:t>
            </a:r>
            <a:br>
              <a:rPr lang="en-US" dirty="0" smtClean="0">
                <a:solidFill>
                  <a:schemeClr val="bg1"/>
                </a:solidFill>
              </a:rPr>
            </a:br>
            <a:r>
              <a:rPr lang="en-US" sz="1800" b="1" dirty="0" smtClean="0">
                <a:solidFill>
                  <a:schemeClr val="bg1"/>
                </a:solidFill>
              </a:rPr>
              <a:t>All drug related deaths in the </a:t>
            </a:r>
            <a:r>
              <a:rPr lang="en-US" sz="1800" b="1" dirty="0" smtClean="0">
                <a:solidFill>
                  <a:srgbClr val="FF0000"/>
                </a:solidFill>
              </a:rPr>
              <a:t>1</a:t>
            </a:r>
            <a:r>
              <a:rPr lang="en-US" sz="1800" b="1" baseline="30000" dirty="0" smtClean="0">
                <a:solidFill>
                  <a:srgbClr val="FF0000"/>
                </a:solidFill>
              </a:rPr>
              <a:t>st</a:t>
            </a:r>
            <a:r>
              <a:rPr lang="en-US" sz="1800" b="1" dirty="0" smtClean="0">
                <a:solidFill>
                  <a:srgbClr val="FF0000"/>
                </a:solidFill>
              </a:rPr>
              <a:t> Quarter of 2012 </a:t>
            </a:r>
          </a:p>
        </p:txBody>
      </p:sp>
      <p:sp>
        <p:nvSpPr>
          <p:cNvPr id="3" name="Content Placeholder 2"/>
          <p:cNvSpPr>
            <a:spLocks noGrp="1"/>
          </p:cNvSpPr>
          <p:nvPr>
            <p:ph idx="1"/>
          </p:nvPr>
        </p:nvSpPr>
        <p:spPr/>
        <p:txBody>
          <a:bodyPr rtlCol="0">
            <a:normAutofit/>
          </a:bodyPr>
          <a:lstStyle/>
          <a:p>
            <a:pPr marL="57150" indent="0" eaLnBrk="1" fontAlgn="auto" hangingPunct="1">
              <a:spcAft>
                <a:spcPts val="0"/>
              </a:spcAft>
              <a:buFont typeface="Arial" pitchFamily="34" charset="0"/>
              <a:buNone/>
              <a:defRPr/>
            </a:pPr>
            <a:r>
              <a:rPr lang="en-US" sz="1200" b="1" i="1" dirty="0" smtClean="0">
                <a:solidFill>
                  <a:schemeClr val="bg1"/>
                </a:solidFill>
              </a:rPr>
              <a:t>According to the Suffolk County Medical Examiner’s Office </a:t>
            </a:r>
          </a:p>
          <a:p>
            <a:pPr marL="0" indent="0" eaLnBrk="1" fontAlgn="auto" hangingPunct="1">
              <a:spcAft>
                <a:spcPts val="0"/>
              </a:spcAft>
              <a:buFont typeface="Arial" pitchFamily="34" charset="0"/>
              <a:buNone/>
              <a:defRPr/>
            </a:pPr>
            <a:r>
              <a:rPr lang="en-US" sz="1200" dirty="0" smtClean="0">
                <a:solidFill>
                  <a:schemeClr val="bg1"/>
                </a:solidFill>
              </a:rPr>
              <a:t> </a:t>
            </a: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pitchFamily="34" charset="0"/>
              <a:buNone/>
              <a:defRPr/>
            </a:pPr>
            <a:endParaRPr lang="en-US" sz="1200" dirty="0" smtClean="0">
              <a:solidFill>
                <a:schemeClr val="bg1"/>
              </a:solidFill>
            </a:endParaRPr>
          </a:p>
          <a:p>
            <a:pPr marL="0" indent="0" eaLnBrk="1" fontAlgn="auto" hangingPunct="1">
              <a:spcAft>
                <a:spcPts val="0"/>
              </a:spcAft>
              <a:buFont typeface="Arial" pitchFamily="34" charset="0"/>
              <a:buNone/>
              <a:defRPr/>
            </a:pPr>
            <a:endParaRPr lang="en-US" sz="1200" dirty="0">
              <a:solidFill>
                <a:schemeClr val="bg1"/>
              </a:solidFill>
            </a:endParaRPr>
          </a:p>
          <a:p>
            <a:pPr marL="0" indent="0" eaLnBrk="1" fontAlgn="auto" hangingPunct="1">
              <a:spcAft>
                <a:spcPts val="0"/>
              </a:spcAft>
              <a:buFont typeface="Arial" charset="0"/>
              <a:buNone/>
              <a:defRPr/>
            </a:pPr>
            <a:r>
              <a:rPr lang="en-US" sz="1400" b="1" i="1" dirty="0">
                <a:solidFill>
                  <a:schemeClr val="bg1"/>
                </a:solidFill>
              </a:rPr>
              <a:t>Of the total </a:t>
            </a:r>
            <a:r>
              <a:rPr lang="en-US" sz="1400" b="1" i="1" dirty="0" smtClean="0">
                <a:solidFill>
                  <a:schemeClr val="bg1"/>
                </a:solidFill>
              </a:rPr>
              <a:t>deaths, 21 were  </a:t>
            </a:r>
            <a:r>
              <a:rPr lang="en-US" sz="1400" b="1" i="1" dirty="0">
                <a:solidFill>
                  <a:schemeClr val="bg1"/>
                </a:solidFill>
              </a:rPr>
              <a:t>females and 47 </a:t>
            </a:r>
            <a:r>
              <a:rPr lang="en-US" sz="1400" b="1" i="1" dirty="0" smtClean="0">
                <a:solidFill>
                  <a:schemeClr val="bg1"/>
                </a:solidFill>
              </a:rPr>
              <a:t>were males</a:t>
            </a:r>
            <a:r>
              <a:rPr lang="en-US" sz="1400" b="1" i="1" dirty="0">
                <a:solidFill>
                  <a:schemeClr val="bg1"/>
                </a:solidFill>
              </a:rPr>
              <a:t>.</a:t>
            </a:r>
          </a:p>
          <a:p>
            <a:pPr marL="0" indent="0" eaLnBrk="1" fontAlgn="auto" hangingPunct="1">
              <a:spcAft>
                <a:spcPts val="0"/>
              </a:spcAft>
              <a:buFont typeface="Arial" pitchFamily="34" charset="0"/>
              <a:buNone/>
              <a:defRPr/>
            </a:pPr>
            <a:endParaRPr lang="en-US" sz="1200" dirty="0">
              <a:solidFill>
                <a:schemeClr val="bg1"/>
              </a:solidFill>
            </a:endParaRPr>
          </a:p>
        </p:txBody>
      </p:sp>
      <p:graphicFrame>
        <p:nvGraphicFramePr>
          <p:cNvPr id="4" name="Table 3"/>
          <p:cNvGraphicFramePr>
            <a:graphicFrameLocks noGrp="1"/>
          </p:cNvGraphicFramePr>
          <p:nvPr/>
        </p:nvGraphicFramePr>
        <p:xfrm>
          <a:off x="676275" y="2373313"/>
          <a:ext cx="7791450" cy="2979739"/>
        </p:xfrm>
        <a:graphic>
          <a:graphicData uri="http://schemas.openxmlformats.org/drawingml/2006/table">
            <a:tbl>
              <a:tblPr firstRow="1" firstCol="1" bandRow="1">
                <a:tableStyleId>{5C22544A-7EE6-4342-B048-85BDC9FD1C3A}</a:tableStyleId>
              </a:tblPr>
              <a:tblGrid>
                <a:gridCol w="1152606"/>
                <a:gridCol w="1198254"/>
                <a:gridCol w="171179"/>
                <a:gridCol w="1198254"/>
                <a:gridCol w="1284477"/>
                <a:gridCol w="162568"/>
                <a:gridCol w="1264189"/>
                <a:gridCol w="1359923"/>
              </a:tblGrid>
              <a:tr h="496623">
                <a:tc>
                  <a:txBody>
                    <a:bodyPr/>
                    <a:lstStyle/>
                    <a:p>
                      <a:pPr marL="0" marR="0" algn="ctr">
                        <a:spcBef>
                          <a:spcPts val="0"/>
                        </a:spcBef>
                        <a:spcAft>
                          <a:spcPts val="0"/>
                        </a:spcAft>
                      </a:pPr>
                      <a:r>
                        <a:rPr lang="en-US" sz="1200">
                          <a:effectLst/>
                        </a:rPr>
                        <a:t>Age Group</a:t>
                      </a:r>
                      <a:endParaRPr lang="en-US" sz="1200">
                        <a:effectLst/>
                        <a:latin typeface="Times New Roman"/>
                        <a:ea typeface="Times New Roman"/>
                      </a:endParaRPr>
                    </a:p>
                  </a:txBody>
                  <a:tcPr marL="68583" marR="68583" marT="0" marB="0" anchor="ctr"/>
                </a:tc>
                <a:tc>
                  <a:txBody>
                    <a:bodyPr/>
                    <a:lstStyle/>
                    <a:p>
                      <a:pPr marL="0" marR="0" algn="ctr">
                        <a:spcBef>
                          <a:spcPts val="0"/>
                        </a:spcBef>
                        <a:spcAft>
                          <a:spcPts val="0"/>
                        </a:spcAft>
                      </a:pPr>
                      <a:r>
                        <a:rPr lang="en-US" sz="1200">
                          <a:effectLst/>
                        </a:rPr>
                        <a:t>Drug Deaths</a:t>
                      </a:r>
                      <a:endParaRPr lang="en-US" sz="1200">
                        <a:effectLst/>
                        <a:latin typeface="Times New Roman"/>
                        <a:ea typeface="Times New Roman"/>
                      </a:endParaRPr>
                    </a:p>
                  </a:txBody>
                  <a:tcPr marL="68583" marR="68583" marT="0" marB="0" anchor="ctr"/>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nchor="ctr"/>
                </a:tc>
                <a:tc>
                  <a:txBody>
                    <a:bodyPr/>
                    <a:lstStyle/>
                    <a:p>
                      <a:pPr marL="0" marR="0" algn="ctr">
                        <a:spcBef>
                          <a:spcPts val="0"/>
                        </a:spcBef>
                        <a:spcAft>
                          <a:spcPts val="0"/>
                        </a:spcAft>
                      </a:pPr>
                      <a:r>
                        <a:rPr lang="en-US" sz="1200">
                          <a:effectLst/>
                        </a:rPr>
                        <a:t>Town</a:t>
                      </a:r>
                      <a:endParaRPr lang="en-US" sz="1200">
                        <a:effectLst/>
                        <a:latin typeface="Times New Roman"/>
                        <a:ea typeface="Times New Roman"/>
                      </a:endParaRPr>
                    </a:p>
                  </a:txBody>
                  <a:tcPr marL="68583" marR="68583" marT="0" marB="0" anchor="ctr"/>
                </a:tc>
                <a:tc>
                  <a:txBody>
                    <a:bodyPr/>
                    <a:lstStyle/>
                    <a:p>
                      <a:pPr marL="0" marR="0" algn="ctr">
                        <a:spcBef>
                          <a:spcPts val="0"/>
                        </a:spcBef>
                        <a:spcAft>
                          <a:spcPts val="0"/>
                        </a:spcAft>
                      </a:pPr>
                      <a:r>
                        <a:rPr lang="en-US" sz="1200">
                          <a:effectLst/>
                        </a:rPr>
                        <a:t>Deaths</a:t>
                      </a:r>
                      <a:endParaRPr lang="en-US" sz="1200">
                        <a:effectLst/>
                        <a:latin typeface="Times New Roman"/>
                        <a:ea typeface="Times New Roman"/>
                      </a:endParaRPr>
                    </a:p>
                  </a:txBody>
                  <a:tcPr marL="68583" marR="68583" marT="0" marB="0" anchor="ctr"/>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nchor="ctr"/>
                </a:tc>
                <a:tc>
                  <a:txBody>
                    <a:bodyPr/>
                    <a:lstStyle/>
                    <a:p>
                      <a:pPr marL="0" marR="0" algn="ctr">
                        <a:spcBef>
                          <a:spcPts val="0"/>
                        </a:spcBef>
                        <a:spcAft>
                          <a:spcPts val="0"/>
                        </a:spcAft>
                      </a:pPr>
                      <a:r>
                        <a:rPr lang="en-US" sz="1200">
                          <a:effectLst/>
                        </a:rPr>
                        <a:t>Race</a:t>
                      </a:r>
                      <a:endParaRPr lang="en-US" sz="1200">
                        <a:effectLst/>
                        <a:latin typeface="Times New Roman"/>
                        <a:ea typeface="Times New Roman"/>
                      </a:endParaRPr>
                    </a:p>
                  </a:txBody>
                  <a:tcPr marL="68583" marR="68583" marT="0" marB="0" anchor="ctr"/>
                </a:tc>
                <a:tc>
                  <a:txBody>
                    <a:bodyPr/>
                    <a:lstStyle/>
                    <a:p>
                      <a:pPr marL="0" marR="0" algn="ctr">
                        <a:spcBef>
                          <a:spcPts val="0"/>
                        </a:spcBef>
                        <a:spcAft>
                          <a:spcPts val="0"/>
                        </a:spcAft>
                      </a:pPr>
                      <a:r>
                        <a:rPr lang="en-US" sz="1200">
                          <a:effectLst/>
                        </a:rPr>
                        <a:t>Deaths</a:t>
                      </a:r>
                      <a:endParaRPr lang="en-US" sz="1200">
                        <a:effectLst/>
                        <a:latin typeface="Times New Roman"/>
                        <a:ea typeface="Times New Roman"/>
                      </a:endParaRPr>
                    </a:p>
                  </a:txBody>
                  <a:tcPr marL="68583" marR="68583" marT="0" marB="0" anchor="ctr"/>
                </a:tc>
              </a:tr>
              <a:tr h="223544">
                <a:tc>
                  <a:txBody>
                    <a:bodyPr/>
                    <a:lstStyle/>
                    <a:p>
                      <a:pPr marL="0" marR="0">
                        <a:spcBef>
                          <a:spcPts val="0"/>
                        </a:spcBef>
                        <a:spcAft>
                          <a:spcPts val="0"/>
                        </a:spcAft>
                      </a:pPr>
                      <a:r>
                        <a:rPr lang="en-US" sz="1200">
                          <a:effectLst/>
                        </a:rPr>
                        <a:t>Under 20 years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3</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Babylon</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8</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Black</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20 – 29 years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14</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Brookhaven</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24</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Caucasian/White</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65</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30 – 39 years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13</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East Hampton</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Hispanic</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2</a:t>
                      </a:r>
                      <a:endParaRPr lang="en-US" sz="1200">
                        <a:effectLst/>
                        <a:latin typeface="Times New Roman"/>
                        <a:ea typeface="Times New Roman"/>
                      </a:endParaRPr>
                    </a:p>
                  </a:txBody>
                  <a:tcPr marL="68583" marR="68583" marT="0" marB="0"/>
                </a:tc>
              </a:tr>
              <a:tr h="235610">
                <a:tc>
                  <a:txBody>
                    <a:bodyPr/>
                    <a:lstStyle/>
                    <a:p>
                      <a:pPr marL="0" marR="0">
                        <a:spcBef>
                          <a:spcPts val="0"/>
                        </a:spcBef>
                        <a:spcAft>
                          <a:spcPts val="0"/>
                        </a:spcAft>
                      </a:pPr>
                      <a:r>
                        <a:rPr lang="en-US" sz="1200">
                          <a:effectLst/>
                        </a:rPr>
                        <a:t>40 – 49 years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12</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Huntington</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8</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Other</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0</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50 – 59 years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18</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Islip</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15</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60 and above</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8</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Riverhead</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3</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Shelter Island</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0</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Smithtown</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7</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Southampton</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r>
              <a:tr h="223544">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Southold</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1</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 </a:t>
                      </a:r>
                      <a:endParaRPr lang="en-US" sz="1200">
                        <a:effectLst/>
                        <a:latin typeface="Times New Roman"/>
                        <a:ea typeface="Times New Roman"/>
                      </a:endParaRPr>
                    </a:p>
                  </a:txBody>
                  <a:tcPr marL="68583" marR="68583" marT="0" marB="0"/>
                </a:tc>
              </a:tr>
              <a:tr h="235610">
                <a:tc>
                  <a:txBody>
                    <a:bodyPr/>
                    <a:lstStyle/>
                    <a:p>
                      <a:pPr marL="0" marR="0">
                        <a:spcBef>
                          <a:spcPts val="0"/>
                        </a:spcBef>
                        <a:spcAft>
                          <a:spcPts val="0"/>
                        </a:spcAft>
                      </a:pPr>
                      <a:r>
                        <a:rPr lang="en-US" sz="1200">
                          <a:effectLst/>
                        </a:rPr>
                        <a:t>Totals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68</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Totals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a:effectLst/>
                        </a:rPr>
                        <a:t>68</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3" marR="68583" marT="0" marB="0"/>
                </a:tc>
                <a:tc>
                  <a:txBody>
                    <a:bodyPr/>
                    <a:lstStyle/>
                    <a:p>
                      <a:pPr marL="0" marR="0">
                        <a:spcBef>
                          <a:spcPts val="0"/>
                        </a:spcBef>
                        <a:spcAft>
                          <a:spcPts val="0"/>
                        </a:spcAft>
                      </a:pPr>
                      <a:r>
                        <a:rPr lang="en-US" sz="1200">
                          <a:effectLst/>
                        </a:rPr>
                        <a:t>Totals</a:t>
                      </a:r>
                      <a:endParaRPr lang="en-US" sz="1200">
                        <a:effectLst/>
                        <a:latin typeface="Times New Roman"/>
                        <a:ea typeface="Times New Roman"/>
                      </a:endParaRPr>
                    </a:p>
                  </a:txBody>
                  <a:tcPr marL="68583" marR="68583" marT="0" marB="0"/>
                </a:tc>
                <a:tc>
                  <a:txBody>
                    <a:bodyPr/>
                    <a:lstStyle/>
                    <a:p>
                      <a:pPr marL="0" marR="0" algn="ctr">
                        <a:spcBef>
                          <a:spcPts val="0"/>
                        </a:spcBef>
                        <a:spcAft>
                          <a:spcPts val="0"/>
                        </a:spcAft>
                      </a:pPr>
                      <a:r>
                        <a:rPr lang="en-US" sz="1200" dirty="0">
                          <a:effectLst/>
                        </a:rPr>
                        <a:t>68</a:t>
                      </a:r>
                      <a:endParaRPr lang="en-US" sz="1200" dirty="0">
                        <a:effectLst/>
                        <a:latin typeface="Times New Roman"/>
                        <a:ea typeface="Times New Roman"/>
                      </a:endParaRPr>
                    </a:p>
                  </a:txBody>
                  <a:tcPr marL="68583" marR="68583" marT="0" marB="0"/>
                </a:tc>
              </a:tr>
            </a:tbl>
          </a:graphicData>
        </a:graphic>
      </p:graphicFrame>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228600"/>
            <a:ext cx="8229600" cy="2239963"/>
          </a:xfrm>
        </p:spPr>
        <p:txBody>
          <a:bodyPr/>
          <a:lstStyle/>
          <a:p>
            <a:pPr eaLnBrk="1" hangingPunct="1"/>
            <a:r>
              <a:rPr lang="en-US" sz="3600" b="1" dirty="0" smtClean="0">
                <a:solidFill>
                  <a:schemeClr val="bg1"/>
                </a:solidFill>
              </a:rPr>
              <a:t>Opiate Overdoses are Becoming an </a:t>
            </a:r>
            <a:br>
              <a:rPr lang="en-US" sz="3600" b="1" dirty="0" smtClean="0">
                <a:solidFill>
                  <a:schemeClr val="bg1"/>
                </a:solidFill>
              </a:rPr>
            </a:br>
            <a:r>
              <a:rPr lang="en-US" sz="3600" b="1" dirty="0" smtClean="0">
                <a:solidFill>
                  <a:schemeClr val="bg1"/>
                </a:solidFill>
              </a:rPr>
              <a:t>Epidemic in Suffolk County.</a:t>
            </a:r>
            <a:br>
              <a:rPr lang="en-US" sz="3600" b="1" dirty="0" smtClean="0">
                <a:solidFill>
                  <a:schemeClr val="bg1"/>
                </a:solidFill>
              </a:rPr>
            </a:br>
            <a:r>
              <a:rPr lang="en-US" b="1" i="1" dirty="0" smtClean="0">
                <a:solidFill>
                  <a:schemeClr val="bg1"/>
                </a:solidFill>
              </a:rPr>
              <a:t>WHY?</a:t>
            </a:r>
            <a:endParaRPr lang="en-US" sz="3200" b="1" i="1" dirty="0" smtClean="0">
              <a:solidFill>
                <a:schemeClr val="bg1"/>
              </a:solidFill>
            </a:endParaRPr>
          </a:p>
        </p:txBody>
      </p:sp>
      <p:sp>
        <p:nvSpPr>
          <p:cNvPr id="5123" name="Content Placeholder 2"/>
          <p:cNvSpPr>
            <a:spLocks noGrp="1"/>
          </p:cNvSpPr>
          <p:nvPr>
            <p:ph idx="1"/>
          </p:nvPr>
        </p:nvSpPr>
        <p:spPr>
          <a:xfrm>
            <a:off x="381000" y="2514600"/>
            <a:ext cx="8229600" cy="3306763"/>
          </a:xfrm>
        </p:spPr>
        <p:txBody>
          <a:bodyPr/>
          <a:lstStyle/>
          <a:p>
            <a:pPr algn="ctr" eaLnBrk="1" hangingPunct="1"/>
            <a:r>
              <a:rPr lang="en-US" sz="2400" smtClean="0">
                <a:solidFill>
                  <a:schemeClr val="bg1"/>
                </a:solidFill>
                <a:latin typeface="Arial Unicode MS" pitchFamily="34" charset="-128"/>
                <a:ea typeface="Arial Unicode MS" pitchFamily="34" charset="-128"/>
                <a:cs typeface="Arial Unicode MS" pitchFamily="34" charset="-128"/>
              </a:rPr>
              <a:t>Heroin is cheaper and more pure</a:t>
            </a:r>
          </a:p>
          <a:p>
            <a:pPr algn="ctr" eaLnBrk="1" hangingPunct="1"/>
            <a:r>
              <a:rPr lang="en-US" sz="2400" smtClean="0">
                <a:solidFill>
                  <a:schemeClr val="bg1"/>
                </a:solidFill>
                <a:latin typeface="Arial Unicode MS" pitchFamily="34" charset="-128"/>
                <a:ea typeface="Arial Unicode MS" pitchFamily="34" charset="-128"/>
                <a:cs typeface="Arial Unicode MS" pitchFamily="34" charset="-128"/>
              </a:rPr>
              <a:t>Heroin is derived from the poppy plant</a:t>
            </a:r>
          </a:p>
          <a:p>
            <a:pPr algn="ctr" eaLnBrk="1" hangingPunct="1"/>
            <a:r>
              <a:rPr lang="en-US" sz="2400" smtClean="0">
                <a:solidFill>
                  <a:schemeClr val="bg1"/>
                </a:solidFill>
                <a:latin typeface="Arial Unicode MS" pitchFamily="34" charset="-128"/>
                <a:ea typeface="Arial Unicode MS" pitchFamily="34" charset="-128"/>
                <a:cs typeface="Arial Unicode MS" pitchFamily="34" charset="-128"/>
              </a:rPr>
              <a:t>IV Heroin peaks in serum in 1-minute</a:t>
            </a:r>
          </a:p>
          <a:p>
            <a:pPr algn="ctr" eaLnBrk="1" hangingPunct="1"/>
            <a:r>
              <a:rPr lang="en-US" sz="2400" smtClean="0">
                <a:solidFill>
                  <a:schemeClr val="bg1"/>
                </a:solidFill>
                <a:latin typeface="Arial Unicode MS" pitchFamily="34" charset="-128"/>
                <a:ea typeface="Arial Unicode MS" pitchFamily="34" charset="-128"/>
                <a:cs typeface="Arial Unicode MS" pitchFamily="34" charset="-128"/>
              </a:rPr>
              <a:t>There is an increased use of prescription drugs</a:t>
            </a:r>
          </a:p>
        </p:txBody>
      </p:sp>
      <p:pic>
        <p:nvPicPr>
          <p:cNvPr id="5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293129"/>
            <a:ext cx="1555535" cy="236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37" y="4376739"/>
            <a:ext cx="3066019" cy="229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345847"/>
            <a:ext cx="3812319" cy="230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9738" y="142875"/>
            <a:ext cx="8229600" cy="944563"/>
          </a:xfrm>
        </p:spPr>
        <p:txBody>
          <a:bodyPr/>
          <a:lstStyle/>
          <a:p>
            <a:pPr eaLnBrk="1" hangingPunct="1"/>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Opiates of Abuse</a:t>
            </a:r>
          </a:p>
        </p:txBody>
      </p:sp>
      <p:sp>
        <p:nvSpPr>
          <p:cNvPr id="6147" name="Content Placeholder 2"/>
          <p:cNvSpPr>
            <a:spLocks noGrp="1"/>
          </p:cNvSpPr>
          <p:nvPr>
            <p:ph idx="1"/>
          </p:nvPr>
        </p:nvSpPr>
        <p:spPr>
          <a:xfrm>
            <a:off x="4191000" y="1219200"/>
            <a:ext cx="4343400" cy="4800600"/>
          </a:xfrm>
        </p:spPr>
        <p:txBody>
          <a:bodyPr/>
          <a:lstStyle/>
          <a:p>
            <a:pPr eaLnBrk="1" hangingPunct="1"/>
            <a:r>
              <a:rPr lang="en-US" sz="2000" dirty="0" smtClean="0">
                <a:solidFill>
                  <a:schemeClr val="bg1"/>
                </a:solidFill>
              </a:rPr>
              <a:t>Opium</a:t>
            </a:r>
          </a:p>
          <a:p>
            <a:pPr eaLnBrk="1" hangingPunct="1"/>
            <a:r>
              <a:rPr lang="en-US" sz="2000" dirty="0" smtClean="0">
                <a:solidFill>
                  <a:schemeClr val="bg1"/>
                </a:solidFill>
              </a:rPr>
              <a:t>Codeine</a:t>
            </a:r>
          </a:p>
          <a:p>
            <a:pPr eaLnBrk="1" hangingPunct="1"/>
            <a:r>
              <a:rPr lang="en-US" sz="2000" dirty="0" smtClean="0">
                <a:solidFill>
                  <a:schemeClr val="bg1"/>
                </a:solidFill>
              </a:rPr>
              <a:t>Morphine</a:t>
            </a:r>
          </a:p>
          <a:p>
            <a:pPr eaLnBrk="1" hangingPunct="1"/>
            <a:r>
              <a:rPr lang="en-US" sz="2000" dirty="0" smtClean="0">
                <a:solidFill>
                  <a:schemeClr val="bg1"/>
                </a:solidFill>
              </a:rPr>
              <a:t>Tramadol (Ultram)</a:t>
            </a:r>
          </a:p>
          <a:p>
            <a:pPr eaLnBrk="1" hangingPunct="1"/>
            <a:r>
              <a:rPr lang="en-US" sz="2000" dirty="0" smtClean="0">
                <a:solidFill>
                  <a:schemeClr val="bg1"/>
                </a:solidFill>
              </a:rPr>
              <a:t>Methadone</a:t>
            </a:r>
          </a:p>
          <a:p>
            <a:pPr eaLnBrk="1" hangingPunct="1"/>
            <a:r>
              <a:rPr lang="en-US" sz="2000" dirty="0" smtClean="0">
                <a:solidFill>
                  <a:schemeClr val="bg1"/>
                </a:solidFill>
              </a:rPr>
              <a:t>Buprenorphine (</a:t>
            </a:r>
            <a:r>
              <a:rPr lang="en-US" sz="2000" dirty="0" err="1" smtClean="0">
                <a:solidFill>
                  <a:schemeClr val="bg1"/>
                </a:solidFill>
              </a:rPr>
              <a:t>Subutex</a:t>
            </a:r>
            <a:r>
              <a:rPr lang="en-US" sz="2000" dirty="0" smtClean="0">
                <a:solidFill>
                  <a:schemeClr val="bg1"/>
                </a:solidFill>
              </a:rPr>
              <a:t>)</a:t>
            </a:r>
          </a:p>
          <a:p>
            <a:pPr eaLnBrk="1" hangingPunct="1"/>
            <a:r>
              <a:rPr lang="en-US" sz="2000" dirty="0" smtClean="0">
                <a:solidFill>
                  <a:schemeClr val="bg1"/>
                </a:solidFill>
              </a:rPr>
              <a:t>Propoxyphene (Darvocet)</a:t>
            </a:r>
          </a:p>
          <a:p>
            <a:pPr eaLnBrk="1" hangingPunct="1"/>
            <a:r>
              <a:rPr lang="en-US" sz="2000" dirty="0" err="1" smtClean="0">
                <a:solidFill>
                  <a:schemeClr val="bg1"/>
                </a:solidFill>
              </a:rPr>
              <a:t>Pethidine</a:t>
            </a:r>
            <a:r>
              <a:rPr lang="en-US" sz="2000" dirty="0" smtClean="0">
                <a:solidFill>
                  <a:schemeClr val="bg1"/>
                </a:solidFill>
              </a:rPr>
              <a:t> (Demerol)</a:t>
            </a:r>
          </a:p>
          <a:p>
            <a:pPr eaLnBrk="1" hangingPunct="1"/>
            <a:r>
              <a:rPr lang="en-US" sz="2000" dirty="0" smtClean="0">
                <a:solidFill>
                  <a:schemeClr val="bg1"/>
                </a:solidFill>
              </a:rPr>
              <a:t>Hydrocodone (</a:t>
            </a:r>
            <a:r>
              <a:rPr lang="en-US" sz="2000" dirty="0" err="1" smtClean="0">
                <a:solidFill>
                  <a:schemeClr val="bg1"/>
                </a:solidFill>
              </a:rPr>
              <a:t>Lortab</a:t>
            </a:r>
            <a:r>
              <a:rPr lang="en-US" sz="2000" dirty="0" smtClean="0">
                <a:solidFill>
                  <a:schemeClr val="bg1"/>
                </a:solidFill>
              </a:rPr>
              <a:t>/</a:t>
            </a:r>
            <a:r>
              <a:rPr lang="en-US" sz="2000" dirty="0" err="1" smtClean="0">
                <a:solidFill>
                  <a:schemeClr val="bg1"/>
                </a:solidFill>
              </a:rPr>
              <a:t>Vicodin</a:t>
            </a:r>
            <a:r>
              <a:rPr lang="en-US" sz="2000" dirty="0" smtClean="0">
                <a:solidFill>
                  <a:schemeClr val="bg1"/>
                </a:solidFill>
              </a:rPr>
              <a:t>)</a:t>
            </a:r>
          </a:p>
          <a:p>
            <a:pPr eaLnBrk="1" hangingPunct="1"/>
            <a:r>
              <a:rPr lang="en-US" sz="2000" dirty="0" smtClean="0">
                <a:solidFill>
                  <a:schemeClr val="bg1"/>
                </a:solidFill>
              </a:rPr>
              <a:t>Oxycodone (Percocet, </a:t>
            </a:r>
            <a:r>
              <a:rPr lang="en-US" sz="2000" dirty="0" err="1" smtClean="0">
                <a:solidFill>
                  <a:schemeClr val="bg1"/>
                </a:solidFill>
              </a:rPr>
              <a:t>Oxycontin</a:t>
            </a:r>
            <a:r>
              <a:rPr lang="en-US" sz="2000" dirty="0" smtClean="0">
                <a:solidFill>
                  <a:schemeClr val="bg1"/>
                </a:solidFill>
              </a:rPr>
              <a:t>)</a:t>
            </a:r>
          </a:p>
          <a:p>
            <a:pPr eaLnBrk="1" hangingPunct="1"/>
            <a:r>
              <a:rPr lang="en-US" sz="2000" dirty="0" err="1" smtClean="0">
                <a:solidFill>
                  <a:schemeClr val="bg1"/>
                </a:solidFill>
              </a:rPr>
              <a:t>Hydromorphone</a:t>
            </a:r>
            <a:r>
              <a:rPr lang="en-US" sz="2000" dirty="0" smtClean="0">
                <a:solidFill>
                  <a:schemeClr val="bg1"/>
                </a:solidFill>
              </a:rPr>
              <a:t> (Dilaudid)</a:t>
            </a:r>
          </a:p>
          <a:p>
            <a:pPr eaLnBrk="1" hangingPunct="1"/>
            <a:r>
              <a:rPr lang="en-US" sz="2000" dirty="0" err="1" smtClean="0">
                <a:solidFill>
                  <a:schemeClr val="bg1"/>
                </a:solidFill>
              </a:rPr>
              <a:t>Oxymorphone</a:t>
            </a:r>
            <a:r>
              <a:rPr lang="en-US" sz="2000" dirty="0" smtClean="0">
                <a:solidFill>
                  <a:schemeClr val="bg1"/>
                </a:solidFill>
              </a:rPr>
              <a:t> (</a:t>
            </a:r>
            <a:r>
              <a:rPr lang="en-US" sz="2000" dirty="0" err="1" smtClean="0">
                <a:solidFill>
                  <a:schemeClr val="bg1"/>
                </a:solidFill>
              </a:rPr>
              <a:t>Opana</a:t>
            </a:r>
            <a:r>
              <a:rPr lang="en-US" sz="2000" dirty="0" smtClean="0">
                <a:solidFill>
                  <a:schemeClr val="bg1"/>
                </a:solidFill>
              </a:rPr>
              <a:t>)</a:t>
            </a:r>
          </a:p>
          <a:p>
            <a:pPr eaLnBrk="1" hangingPunct="1"/>
            <a:r>
              <a:rPr lang="en-US" sz="2000" dirty="0" smtClean="0">
                <a:solidFill>
                  <a:schemeClr val="bg1"/>
                </a:solidFill>
              </a:rPr>
              <a:t>Fentanyl</a:t>
            </a:r>
          </a:p>
          <a:p>
            <a:pPr eaLnBrk="1" hangingPunct="1"/>
            <a:r>
              <a:rPr lang="en-US" sz="2000" dirty="0" smtClean="0">
                <a:solidFill>
                  <a:schemeClr val="bg1"/>
                </a:solidFill>
              </a:rPr>
              <a:t>(Illegal) Heroin (diacetylmorphine)</a:t>
            </a:r>
          </a:p>
          <a:p>
            <a:pPr eaLnBrk="1" hangingPunct="1"/>
            <a:endParaRPr lang="en-US" sz="1200" dirty="0" smtClean="0">
              <a:solidFill>
                <a:schemeClr val="bg1"/>
              </a:solidFill>
            </a:endParaRPr>
          </a:p>
        </p:txBody>
      </p:sp>
      <p:pic>
        <p:nvPicPr>
          <p:cNvPr id="6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87438"/>
            <a:ext cx="2894013"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971800"/>
            <a:ext cx="2894013"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228600"/>
            <a:ext cx="8229600" cy="1143000"/>
          </a:xfrm>
        </p:spPr>
        <p:txBody>
          <a:bodyPr/>
          <a:lstStyle/>
          <a:p>
            <a:pPr algn="l" eaLnBrk="1" hangingPunct="1"/>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Opiate Overdose Signs and Symptoms</a:t>
            </a:r>
          </a:p>
        </p:txBody>
      </p:sp>
      <p:sp>
        <p:nvSpPr>
          <p:cNvPr id="7171" name="Content Placeholder 2"/>
          <p:cNvSpPr>
            <a:spLocks noGrp="1"/>
          </p:cNvSpPr>
          <p:nvPr>
            <p:ph idx="1"/>
          </p:nvPr>
        </p:nvSpPr>
        <p:spPr>
          <a:xfrm>
            <a:off x="457200" y="1600200"/>
            <a:ext cx="4724400" cy="4525963"/>
          </a:xfrm>
        </p:spPr>
        <p:txBody>
          <a:bodyPr/>
          <a:lstStyle/>
          <a:p>
            <a:pPr eaLnBrk="1" hangingPunct="1"/>
            <a:r>
              <a:rPr lang="en-US" dirty="0" smtClean="0">
                <a:solidFill>
                  <a:srgbClr val="FFFF00"/>
                </a:solidFill>
              </a:rPr>
              <a:t>PINPOINT PUPILS</a:t>
            </a: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r>
              <a:rPr lang="en-US" dirty="0" smtClean="0">
                <a:solidFill>
                  <a:schemeClr val="bg1"/>
                </a:solidFill>
              </a:rPr>
              <a:t>Respiratory Depression</a:t>
            </a:r>
          </a:p>
          <a:p>
            <a:pPr eaLnBrk="1" hangingPunct="1"/>
            <a:r>
              <a:rPr lang="en-US" dirty="0" smtClean="0">
                <a:solidFill>
                  <a:schemeClr val="bg1"/>
                </a:solidFill>
              </a:rPr>
              <a:t>CNS Depression</a:t>
            </a:r>
          </a:p>
        </p:txBody>
      </p:sp>
      <p:pic>
        <p:nvPicPr>
          <p:cNvPr id="71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939" b="56905"/>
          <a:stretch>
            <a:fillRect/>
          </a:stretch>
        </p:blipFill>
        <p:spPr bwMode="auto">
          <a:xfrm>
            <a:off x="607541" y="2801937"/>
            <a:ext cx="8045450"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1143000"/>
          </a:xfrm>
        </p:spPr>
        <p:txBody>
          <a:bodyPr/>
          <a:lstStyle/>
          <a:p>
            <a:pPr algn="l" eaLnBrk="1" hangingPunct="1"/>
            <a:r>
              <a:rPr lang="en-US" b="1" i="1" dirty="0" smtClean="0">
                <a:solidFill>
                  <a:schemeClr val="bg1"/>
                </a:solidFill>
              </a:rPr>
              <a:t>Typically, When Does an Overdoses Occur?</a:t>
            </a:r>
          </a:p>
        </p:txBody>
      </p:sp>
      <p:sp>
        <p:nvSpPr>
          <p:cNvPr id="8195" name="Content Placeholder 2"/>
          <p:cNvSpPr>
            <a:spLocks noGrp="1"/>
          </p:cNvSpPr>
          <p:nvPr>
            <p:ph idx="1"/>
          </p:nvPr>
        </p:nvSpPr>
        <p:spPr>
          <a:xfrm>
            <a:off x="457200" y="2057400"/>
            <a:ext cx="8229600" cy="4525963"/>
          </a:xfrm>
        </p:spPr>
        <p:txBody>
          <a:bodyPr/>
          <a:lstStyle/>
          <a:p>
            <a:pPr eaLnBrk="1" hangingPunct="1"/>
            <a:r>
              <a:rPr lang="en-US" dirty="0" smtClean="0">
                <a:solidFill>
                  <a:schemeClr val="bg1"/>
                </a:solidFill>
              </a:rPr>
              <a:t>High potency heroin (Injected or Inhaled)</a:t>
            </a:r>
          </a:p>
          <a:p>
            <a:pPr eaLnBrk="1" hangingPunct="1"/>
            <a:r>
              <a:rPr lang="en-US" dirty="0" smtClean="0">
                <a:solidFill>
                  <a:schemeClr val="bg1"/>
                </a:solidFill>
              </a:rPr>
              <a:t>Poly-substance overdose-typically alcohol and benzodiazepines in addition to heroin.</a:t>
            </a:r>
          </a:p>
          <a:p>
            <a:pPr eaLnBrk="1" hangingPunct="1"/>
            <a:r>
              <a:rPr lang="en-US" dirty="0" smtClean="0">
                <a:solidFill>
                  <a:schemeClr val="bg1"/>
                </a:solidFill>
              </a:rPr>
              <a:t>Decreased tolerance after period of abstinence; release from jail, relapse after detox/recovery.</a:t>
            </a: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304800"/>
            <a:ext cx="8229600" cy="1143000"/>
          </a:xfrm>
        </p:spPr>
        <p:txBody>
          <a:bodyPr/>
          <a:lstStyle/>
          <a:p>
            <a:pPr algn="l" eaLnBrk="1" hangingPunct="1"/>
            <a:r>
              <a:rPr lang="en-US" dirty="0" smtClean="0">
                <a:solidFill>
                  <a:schemeClr val="bg1"/>
                </a:solidFill>
                <a:latin typeface="Arial" charset="0"/>
                <a:cs typeface="Arial" charset="0"/>
              </a:rPr>
              <a:t>Frequently Asked Questions</a:t>
            </a:r>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None/>
              <a:defRPr/>
            </a:pPr>
            <a:r>
              <a:rPr lang="en-US" sz="4300" b="1" dirty="0" smtClean="0">
                <a:solidFill>
                  <a:srgbClr val="FF0000"/>
                </a:solidFill>
              </a:rPr>
              <a:t>What is Naloxone (Narcan)?</a:t>
            </a:r>
          </a:p>
          <a:p>
            <a:pPr marL="0" indent="0" eaLnBrk="1" fontAlgn="auto" hangingPunct="1">
              <a:spcAft>
                <a:spcPts val="0"/>
              </a:spcAft>
              <a:buFont typeface="Arial" pitchFamily="34" charset="0"/>
              <a:buNone/>
              <a:defRPr/>
            </a:pPr>
            <a:r>
              <a:rPr lang="en-US" dirty="0" smtClean="0">
                <a:solidFill>
                  <a:schemeClr val="bg1"/>
                </a:solidFill>
                <a:latin typeface="Arial" pitchFamily="34" charset="0"/>
                <a:cs typeface="Arial" pitchFamily="34" charset="0"/>
              </a:rPr>
              <a:t>Narcan™ (generic name </a:t>
            </a:r>
            <a:r>
              <a:rPr lang="en-US" i="1" dirty="0" smtClean="0">
                <a:solidFill>
                  <a:schemeClr val="bg1"/>
                </a:solidFill>
                <a:latin typeface="Arial" pitchFamily="34" charset="0"/>
                <a:cs typeface="Arial" pitchFamily="34" charset="0"/>
              </a:rPr>
              <a:t>naloxone</a:t>
            </a:r>
            <a:r>
              <a:rPr lang="en-US" dirty="0" smtClean="0">
                <a:solidFill>
                  <a:schemeClr val="bg1"/>
                </a:solidFill>
                <a:latin typeface="Arial" pitchFamily="34" charset="0"/>
                <a:cs typeface="Arial" pitchFamily="34" charset="0"/>
              </a:rPr>
              <a:t>) is an opiate antidote. Opiates include heroin as well as prescription opiates like morphine, codeine, OxyContin, methadone and Vicodin. Narcan is a prescription medicine that blocks the effects of opiates. It cannot be abused or used to get a person high. If given to a person who has not taken opiates it will not have any effect on them.</a:t>
            </a:r>
            <a:endParaRPr lang="en-US"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D0EA6410-02DA-4946-BA63-6738EC425AAD}"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TotalTime>
  <Words>3145</Words>
  <Application>Microsoft Office PowerPoint</Application>
  <PresentationFormat>On-screen Show (4:3)</PresentationFormat>
  <Paragraphs>519</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 Unicode MS</vt:lpstr>
      <vt:lpstr>Arial</vt:lpstr>
      <vt:lpstr>Arial Black</vt:lpstr>
      <vt:lpstr>Bell MT</vt:lpstr>
      <vt:lpstr>Calibri</vt:lpstr>
      <vt:lpstr>Garamond</vt:lpstr>
      <vt:lpstr>Times New Roman</vt:lpstr>
      <vt:lpstr>Office Theme</vt:lpstr>
      <vt:lpstr>Suffolk County  Police Department</vt:lpstr>
      <vt:lpstr>Acknowledgements</vt:lpstr>
      <vt:lpstr>Suffolk County Vital Statistics</vt:lpstr>
      <vt:lpstr>Suffolk County Vital Statistics All drug related deaths in the 1st Quarter of 2012 </vt:lpstr>
      <vt:lpstr>Opiate Overdoses are Becoming an  Epidemic in Suffolk County. WHY?</vt:lpstr>
      <vt:lpstr>Opiates of Abuse</vt:lpstr>
      <vt:lpstr>Opiate Overdose Signs and Symptoms</vt:lpstr>
      <vt:lpstr>Typically, When Does an Overdoses Occur?</vt:lpstr>
      <vt:lpstr>Frequently Asked Questions</vt:lpstr>
      <vt:lpstr>How does Narcan Work?</vt:lpstr>
      <vt:lpstr>WHY Intranasal (IN) NARCAN?</vt:lpstr>
      <vt:lpstr>Suffolk County Police Narcan Program</vt:lpstr>
      <vt:lpstr>EMT</vt:lpstr>
      <vt:lpstr>Administering IN Narcan</vt:lpstr>
      <vt:lpstr>Administering IN Narcan</vt:lpstr>
      <vt:lpstr>REMEMBER TO CONTINUE  RESCUE BREATHING!</vt:lpstr>
      <vt:lpstr>What’s in the BLUE Pouch?</vt:lpstr>
      <vt:lpstr>Components of Intranasal NARCAN</vt:lpstr>
      <vt:lpstr>Where is the pouch located?</vt:lpstr>
      <vt:lpstr>How to Assemble Intranasal Narcan</vt:lpstr>
      <vt:lpstr>After the Administration of Narcan</vt:lpstr>
      <vt:lpstr>Sample Narcan  PCR</vt:lpstr>
      <vt:lpstr>  BLS Naloxone Administration Quality Improvement Call Review Form </vt:lpstr>
      <vt:lpstr>Legal Issues Penal Code §220.78</vt:lpstr>
      <vt:lpstr>Legal Issues Penal Code §220.78</vt:lpstr>
      <vt:lpstr>Legal Issues Penal Code §220.78</vt:lpstr>
      <vt:lpstr>Legal Issues Penal Code §220.78</vt:lpstr>
      <vt:lpstr>Legal Issues Penal Code §220.78</vt:lpstr>
      <vt:lpstr>Legal Issues Penal Code §220.78</vt:lpstr>
      <vt:lpstr>PowerPoint Presentation</vt:lpstr>
      <vt:lpstr>When in doubt contact Medical Control for Medical Direction  (631) 689-1430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County Police Department</dc:title>
  <dc:creator>Peter</dc:creator>
  <cp:lastModifiedBy>Kunkel, Tara</cp:lastModifiedBy>
  <cp:revision>129</cp:revision>
  <cp:lastPrinted>2012-12-20T17:21:29Z</cp:lastPrinted>
  <dcterms:created xsi:type="dcterms:W3CDTF">2012-12-18T01:32:17Z</dcterms:created>
  <dcterms:modified xsi:type="dcterms:W3CDTF">2014-09-03T21:09:42Z</dcterms:modified>
</cp:coreProperties>
</file>